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HK Modular" charset="1" panose="00000800000000000000"/>
      <p:regular r:id="rId32"/>
    </p:embeddedFont>
    <p:embeddedFont>
      <p:font typeface="Poppins" charset="1" panose="00000500000000000000"/>
      <p:regular r:id="rId33"/>
    </p:embeddedFont>
    <p:embeddedFont>
      <p:font typeface="Poppins Bold" charset="1" panose="00000800000000000000"/>
      <p:regular r:id="rId34"/>
    </p:embeddedFont>
    <p:embeddedFont>
      <p:font typeface="Zen Dots" charset="1" panose="00000000000000000000"/>
      <p:regular r:id="rId35"/>
    </p:embeddedFont>
    <p:embeddedFont>
      <p:font typeface="Poppins Bold Italics" charset="1" panose="00000800000000000000"/>
      <p:regular r:id="rId36"/>
    </p:embeddedFont>
    <p:embeddedFont>
      <p:font typeface="RoxboroughCF" charset="1" panose="00000500000000000000"/>
      <p:regular r:id="rId37"/>
    </p:embeddedFont>
    <p:embeddedFont>
      <p:font typeface="Poppins Ultra-Bold" charset="1" panose="00000900000000000000"/>
      <p:regular r:id="rId38"/>
    </p:embeddedFont>
    <p:embeddedFont>
      <p:font typeface="Canva Sans" charset="1" panose="020B0503030501040103"/>
      <p:regular r:id="rId39"/>
    </p:embeddedFont>
    <p:embeddedFont>
      <p:font typeface="Neo Sans Bold" charset="1" panose="020B0804030504040204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2" Target="../media/image2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VAGu6zeKeQE.mp4" Type="http://schemas.openxmlformats.org/officeDocument/2006/relationships/video"/><Relationship Id="rId4" Target="../media/VAGu6zeKeQE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59257" y="1006390"/>
            <a:ext cx="300043" cy="300043"/>
          </a:xfrm>
          <a:custGeom>
            <a:avLst/>
            <a:gdLst/>
            <a:ahLst/>
            <a:cxnLst/>
            <a:rect r="r" b="b" t="t" l="l"/>
            <a:pathLst>
              <a:path h="300043" w="300043">
                <a:moveTo>
                  <a:pt x="0" y="0"/>
                </a:moveTo>
                <a:lnTo>
                  <a:pt x="300043" y="0"/>
                </a:lnTo>
                <a:lnTo>
                  <a:pt x="300043" y="300042"/>
                </a:lnTo>
                <a:lnTo>
                  <a:pt x="0" y="30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84352"/>
            <a:ext cx="373948" cy="3739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5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37147" lIns="37147" bIns="37147" rIns="37147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72868" y="3182770"/>
            <a:ext cx="254202" cy="4172430"/>
            <a:chOff x="0" y="0"/>
            <a:chExt cx="66950" cy="10989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950" cy="1098912"/>
            </a:xfrm>
            <a:custGeom>
              <a:avLst/>
              <a:gdLst/>
              <a:ahLst/>
              <a:cxnLst/>
              <a:rect r="r" b="b" t="t" l="l"/>
              <a:pathLst>
                <a:path h="1098912" w="66950">
                  <a:moveTo>
                    <a:pt x="0" y="0"/>
                  </a:moveTo>
                  <a:lnTo>
                    <a:pt x="66950" y="0"/>
                  </a:lnTo>
                  <a:lnTo>
                    <a:pt x="66950" y="1098912"/>
                  </a:lnTo>
                  <a:lnTo>
                    <a:pt x="0" y="1098912"/>
                  </a:ln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100000">
                  <a:srgbClr val="005F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950" cy="1156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3807" y="380562"/>
            <a:ext cx="310814" cy="385886"/>
          </a:xfrm>
          <a:custGeom>
            <a:avLst/>
            <a:gdLst/>
            <a:ahLst/>
            <a:cxnLst/>
            <a:rect r="r" b="b" t="t" l="l"/>
            <a:pathLst>
              <a:path h="385886" w="310814">
                <a:moveTo>
                  <a:pt x="0" y="0"/>
                </a:moveTo>
                <a:lnTo>
                  <a:pt x="310814" y="0"/>
                </a:lnTo>
                <a:lnTo>
                  <a:pt x="310814" y="385886"/>
                </a:lnTo>
                <a:lnTo>
                  <a:pt x="0" y="38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2868" y="581988"/>
            <a:ext cx="2370505" cy="1148845"/>
          </a:xfrm>
          <a:custGeom>
            <a:avLst/>
            <a:gdLst/>
            <a:ahLst/>
            <a:cxnLst/>
            <a:rect r="r" b="b" t="t" l="l"/>
            <a:pathLst>
              <a:path h="1148845" w="2370505">
                <a:moveTo>
                  <a:pt x="0" y="0"/>
                </a:moveTo>
                <a:lnTo>
                  <a:pt x="2370505" y="0"/>
                </a:lnTo>
                <a:lnTo>
                  <a:pt x="2370505" y="1148846"/>
                </a:lnTo>
                <a:lnTo>
                  <a:pt x="0" y="11488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8087" y="3239920"/>
            <a:ext cx="13451827" cy="263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6"/>
              </a:lnSpc>
            </a:pPr>
            <a:r>
              <a:rPr lang="en-US" sz="4818" b="true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BRIDGING THE GAP: REAL-WORLD TECH JOBS VS. ACADEMIA</a:t>
            </a:r>
          </a:p>
          <a:p>
            <a:pPr algn="l">
              <a:lnSpc>
                <a:spcPts val="515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269864" y="6330971"/>
            <a:ext cx="10999020" cy="103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craping, Modeling &amp; Insights Across 7 Global Platforms</a:t>
            </a:r>
          </a:p>
          <a:p>
            <a:pPr algn="l">
              <a:lnSpc>
                <a:spcPts val="417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52174" y="948448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84964" y="948448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17755" y="948448"/>
            <a:ext cx="110474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81279" y="8225339"/>
            <a:ext cx="7763045" cy="156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3"/>
              </a:lnSpc>
            </a:pPr>
            <a:r>
              <a:rPr lang="en-US" sz="44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 Ahmed Sherif</a:t>
            </a:r>
          </a:p>
          <a:p>
            <a:pPr algn="l">
              <a:lnSpc>
                <a:spcPts val="6183"/>
              </a:lnSpc>
              <a:spcBef>
                <a:spcPct val="0"/>
              </a:spcBef>
            </a:pPr>
            <a:r>
              <a:rPr lang="en-US" sz="44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Abdelrahman el Sherif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486315" y="607781"/>
            <a:ext cx="3086100" cy="8650519"/>
            <a:chOff x="0" y="0"/>
            <a:chExt cx="812800" cy="22783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278326"/>
            </a:xfrm>
            <a:custGeom>
              <a:avLst/>
              <a:gdLst/>
              <a:ahLst/>
              <a:cxnLst/>
              <a:rect r="r" b="b" t="t" l="l"/>
              <a:pathLst>
                <a:path h="227832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78326"/>
                  </a:lnTo>
                  <a:lnTo>
                    <a:pt x="0" y="2278326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233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86315" y="607781"/>
            <a:ext cx="2690569" cy="8683857"/>
          </a:xfrm>
          <a:custGeom>
            <a:avLst/>
            <a:gdLst/>
            <a:ahLst/>
            <a:cxnLst/>
            <a:rect r="r" b="b" t="t" l="l"/>
            <a:pathLst>
              <a:path h="8683857" w="2690569">
                <a:moveTo>
                  <a:pt x="0" y="0"/>
                </a:moveTo>
                <a:lnTo>
                  <a:pt x="2690570" y="0"/>
                </a:lnTo>
                <a:lnTo>
                  <a:pt x="2690570" y="8683856"/>
                </a:lnTo>
                <a:lnTo>
                  <a:pt x="0" y="8683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61" t="0" r="-1033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24599" y="73145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8721" y="73366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96344" y="73366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598" y="1580828"/>
            <a:ext cx="8922571" cy="194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DATA CLEANING &amp; NORMALIZATION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14145" y="3969647"/>
            <a:ext cx="8482199" cy="379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9"/>
              </a:lnSpc>
            </a:pPr>
            <a:r>
              <a:rPr lang="en-US" sz="2503" spc="-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•Text normalization: UTF-8 issues, stop-word removal, description-based title mapping</a:t>
            </a:r>
          </a:p>
          <a:p>
            <a:pPr algn="just">
              <a:lnSpc>
                <a:spcPts val="3329"/>
              </a:lnSpc>
            </a:pPr>
            <a:r>
              <a:rPr lang="en-US" sz="2503" spc="-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•Salary unification: Hourly ↔ annual conversions, budget vs. range</a:t>
            </a:r>
          </a:p>
          <a:p>
            <a:pPr algn="just">
              <a:lnSpc>
                <a:spcPts val="3329"/>
              </a:lnSpc>
            </a:pPr>
            <a:r>
              <a:rPr lang="en-US" sz="2503" spc="-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•Job title taxonomy: 60+ roles collapsed into 50 standardized titles (AI Engineer, Data Analyst…)</a:t>
            </a:r>
          </a:p>
          <a:p>
            <a:pPr algn="just">
              <a:lnSpc>
                <a:spcPts val="3329"/>
              </a:lnSpc>
            </a:pPr>
            <a:r>
              <a:rPr lang="en-US" sz="2503" spc="-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•Experience buckets: From “0–1” up to “&gt;15” → Entry, Junior, Mid, Senior, Lead, Expert</a:t>
            </a:r>
          </a:p>
          <a:p>
            <a:pPr algn="just">
              <a:lnSpc>
                <a:spcPts val="332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7321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3914" y="-1775724"/>
            <a:ext cx="5902319" cy="5902319"/>
          </a:xfrm>
          <a:custGeom>
            <a:avLst/>
            <a:gdLst/>
            <a:ahLst/>
            <a:cxnLst/>
            <a:rect r="r" b="b" t="t" l="l"/>
            <a:pathLst>
              <a:path h="5902319" w="5902319">
                <a:moveTo>
                  <a:pt x="0" y="0"/>
                </a:moveTo>
                <a:lnTo>
                  <a:pt x="5902320" y="0"/>
                </a:lnTo>
                <a:lnTo>
                  <a:pt x="5902320" y="5902319"/>
                </a:lnTo>
                <a:lnTo>
                  <a:pt x="0" y="5902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86067" y="1028700"/>
            <a:ext cx="14723202" cy="8210550"/>
          </a:xfrm>
          <a:custGeom>
            <a:avLst/>
            <a:gdLst/>
            <a:ahLst/>
            <a:cxnLst/>
            <a:rect r="r" b="b" t="t" l="l"/>
            <a:pathLst>
              <a:path h="8210550" w="14723202">
                <a:moveTo>
                  <a:pt x="0" y="0"/>
                </a:moveTo>
                <a:lnTo>
                  <a:pt x="14723202" y="0"/>
                </a:lnTo>
                <a:lnTo>
                  <a:pt x="14723202" y="8210550"/>
                </a:lnTo>
                <a:lnTo>
                  <a:pt x="0" y="82105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97" t="0" r="-5497" b="-1992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Thynk Unlimited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1087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7812" y="23150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51408" y="971600"/>
            <a:ext cx="1141786" cy="1141786"/>
          </a:xfrm>
          <a:custGeom>
            <a:avLst/>
            <a:gdLst/>
            <a:ahLst/>
            <a:cxnLst/>
            <a:rect r="r" b="b" t="t" l="l"/>
            <a:pathLst>
              <a:path h="1141786" w="1141786">
                <a:moveTo>
                  <a:pt x="0" y="0"/>
                </a:moveTo>
                <a:lnTo>
                  <a:pt x="1141786" y="0"/>
                </a:lnTo>
                <a:lnTo>
                  <a:pt x="1141786" y="1141786"/>
                </a:lnTo>
                <a:lnTo>
                  <a:pt x="0" y="1141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2342" y="2176246"/>
            <a:ext cx="8045859" cy="3088341"/>
          </a:xfrm>
          <a:custGeom>
            <a:avLst/>
            <a:gdLst/>
            <a:ahLst/>
            <a:cxnLst/>
            <a:rect r="r" b="b" t="t" l="l"/>
            <a:pathLst>
              <a:path h="3088341" w="8045859">
                <a:moveTo>
                  <a:pt x="0" y="0"/>
                </a:moveTo>
                <a:lnTo>
                  <a:pt x="8045859" y="0"/>
                </a:lnTo>
                <a:lnTo>
                  <a:pt x="8045859" y="3088341"/>
                </a:lnTo>
                <a:lnTo>
                  <a:pt x="0" y="3088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3058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7786" y="5588273"/>
            <a:ext cx="8302513" cy="3313003"/>
          </a:xfrm>
          <a:custGeom>
            <a:avLst/>
            <a:gdLst/>
            <a:ahLst/>
            <a:cxnLst/>
            <a:rect r="r" b="b" t="t" l="l"/>
            <a:pathLst>
              <a:path h="3313003" w="8302513">
                <a:moveTo>
                  <a:pt x="0" y="0"/>
                </a:moveTo>
                <a:lnTo>
                  <a:pt x="8302512" y="0"/>
                </a:lnTo>
                <a:lnTo>
                  <a:pt x="8302512" y="3313003"/>
                </a:lnTo>
                <a:lnTo>
                  <a:pt x="0" y="3313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561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20865" y="2113386"/>
            <a:ext cx="8423464" cy="3291457"/>
          </a:xfrm>
          <a:custGeom>
            <a:avLst/>
            <a:gdLst/>
            <a:ahLst/>
            <a:cxnLst/>
            <a:rect r="r" b="b" t="t" l="l"/>
            <a:pathLst>
              <a:path h="3291457" w="8423464">
                <a:moveTo>
                  <a:pt x="0" y="0"/>
                </a:moveTo>
                <a:lnTo>
                  <a:pt x="8423464" y="0"/>
                </a:lnTo>
                <a:lnTo>
                  <a:pt x="8423464" y="3291457"/>
                </a:lnTo>
                <a:lnTo>
                  <a:pt x="0" y="32914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2827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5735622"/>
            <a:ext cx="7933250" cy="3165654"/>
          </a:xfrm>
          <a:custGeom>
            <a:avLst/>
            <a:gdLst/>
            <a:ahLst/>
            <a:cxnLst/>
            <a:rect r="r" b="b" t="t" l="l"/>
            <a:pathLst>
              <a:path h="3165654" w="7933250">
                <a:moveTo>
                  <a:pt x="0" y="0"/>
                </a:moveTo>
                <a:lnTo>
                  <a:pt x="7933250" y="0"/>
                </a:lnTo>
                <a:lnTo>
                  <a:pt x="7933250" y="3165654"/>
                </a:lnTo>
                <a:lnTo>
                  <a:pt x="0" y="3165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2561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127592"/>
            <a:ext cx="7535962" cy="57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337" spc="-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Standarizing Job Titles on all Datasets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5993140" y="-1137639"/>
            <a:ext cx="25110615" cy="3611039"/>
          </a:xfrm>
          <a:custGeom>
            <a:avLst/>
            <a:gdLst/>
            <a:ahLst/>
            <a:cxnLst/>
            <a:rect r="r" b="b" t="t" l="l"/>
            <a:pathLst>
              <a:path h="3611039" w="25110615">
                <a:moveTo>
                  <a:pt x="0" y="0"/>
                </a:moveTo>
                <a:lnTo>
                  <a:pt x="25110615" y="0"/>
                </a:lnTo>
                <a:lnTo>
                  <a:pt x="25110615" y="3611039"/>
                </a:lnTo>
                <a:lnTo>
                  <a:pt x="0" y="361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016" r="0" b="-1430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6033" y="0"/>
            <a:ext cx="5141967" cy="7326407"/>
          </a:xfrm>
          <a:custGeom>
            <a:avLst/>
            <a:gdLst/>
            <a:ahLst/>
            <a:cxnLst/>
            <a:rect r="r" b="b" t="t" l="l"/>
            <a:pathLst>
              <a:path h="7326407" w="5141967">
                <a:moveTo>
                  <a:pt x="0" y="0"/>
                </a:moveTo>
                <a:lnTo>
                  <a:pt x="5141967" y="0"/>
                </a:lnTo>
                <a:lnTo>
                  <a:pt x="5141967" y="7326407"/>
                </a:lnTo>
                <a:lnTo>
                  <a:pt x="0" y="7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6" t="0" r="-15389" b="-161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739" y="810755"/>
            <a:ext cx="13313925" cy="129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GALAXY(CONSTELLATION)SCHEMAS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91602" y="2681185"/>
            <a:ext cx="11460216" cy="493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2"/>
              </a:lnSpc>
            </a:pPr>
            <a:r>
              <a:rPr lang="en-US" b="true" sz="2430" i="true" spc="-6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Separation of Concerns:</a:t>
            </a:r>
          </a:p>
          <a:p>
            <a:pPr algn="just">
              <a:lnSpc>
                <a:spcPts val="3232"/>
              </a:lnSpc>
            </a:pPr>
            <a:r>
              <a:rPr lang="en-US" b="true" sz="2430" i="true" spc="-6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•Job-posting metrics (counts, salaries) kept separate from layoffs metrics.</a:t>
            </a:r>
          </a:p>
          <a:p>
            <a:pPr algn="just">
              <a:lnSpc>
                <a:spcPts val="3232"/>
              </a:lnSpc>
            </a:pPr>
            <a:r>
              <a:rPr lang="en-US" b="true" sz="2430" i="true" spc="-6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•You avoid mixing incompatible measures in one fact.</a:t>
            </a:r>
          </a:p>
          <a:p>
            <a:pPr algn="just">
              <a:lnSpc>
                <a:spcPts val="3232"/>
              </a:lnSpc>
            </a:pPr>
          </a:p>
          <a:p>
            <a:pPr algn="just">
              <a:lnSpc>
                <a:spcPts val="3232"/>
              </a:lnSpc>
            </a:pPr>
            <a:r>
              <a:rPr lang="en-US" b="true" sz="2430" i="true" spc="-6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Reusability of Dimensions:</a:t>
            </a:r>
          </a:p>
          <a:p>
            <a:pPr algn="just">
              <a:lnSpc>
                <a:spcPts val="3232"/>
              </a:lnSpc>
            </a:pPr>
            <a:r>
              <a:rPr lang="en-US" b="true" sz="2430" i="true" spc="-6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•One dim_JobTitle feeds all facts—so you compare roles across platforms.</a:t>
            </a:r>
          </a:p>
          <a:p>
            <a:pPr algn="just">
              <a:lnSpc>
                <a:spcPts val="3232"/>
              </a:lnSpc>
            </a:pPr>
            <a:r>
              <a:rPr lang="en-US" b="true" sz="2430" i="true" spc="-6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•One dim_Date anchors all time-series analyses in sync.</a:t>
            </a:r>
          </a:p>
          <a:p>
            <a:pPr algn="just">
              <a:lnSpc>
                <a:spcPts val="3232"/>
              </a:lnSpc>
            </a:pPr>
          </a:p>
          <a:p>
            <a:pPr algn="just">
              <a:lnSpc>
                <a:spcPts val="3232"/>
              </a:lnSpc>
            </a:pPr>
            <a:r>
              <a:rPr lang="en-US" b="true" sz="2430" i="true" spc="-6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Performance &amp; Clarity:</a:t>
            </a:r>
          </a:p>
          <a:p>
            <a:pPr algn="just">
              <a:lnSpc>
                <a:spcPts val="3232"/>
              </a:lnSpc>
            </a:pPr>
            <a:r>
              <a:rPr lang="en-US" b="true" sz="2430" i="true" spc="-6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•Each fact table stays lean (only its measures + FKs).</a:t>
            </a:r>
          </a:p>
          <a:p>
            <a:pPr algn="just">
              <a:lnSpc>
                <a:spcPts val="3232"/>
              </a:lnSpc>
            </a:pPr>
            <a:r>
              <a:rPr lang="en-US" b="true" sz="2430" i="true" spc="-6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•Model view remains clear: you can see each star’s shape and shared dims.</a:t>
            </a:r>
          </a:p>
          <a:p>
            <a:pPr algn="just">
              <a:lnSpc>
                <a:spcPts val="3232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04427"/>
            <a:ext cx="15699433" cy="7764102"/>
          </a:xfrm>
          <a:custGeom>
            <a:avLst/>
            <a:gdLst/>
            <a:ahLst/>
            <a:cxnLst/>
            <a:rect r="r" b="b" t="t" l="l"/>
            <a:pathLst>
              <a:path h="7764102" w="15699433">
                <a:moveTo>
                  <a:pt x="0" y="0"/>
                </a:moveTo>
                <a:lnTo>
                  <a:pt x="15699433" y="0"/>
                </a:lnTo>
                <a:lnTo>
                  <a:pt x="15699433" y="7764103"/>
                </a:lnTo>
                <a:lnTo>
                  <a:pt x="0" y="7764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5" t="-199" r="0" b="-1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58563" y="606019"/>
            <a:ext cx="13313925" cy="129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GALAXY(CONSTELLATION)SCHEMAS</a:t>
            </a:r>
          </a:p>
          <a:p>
            <a:pPr algn="just">
              <a:lnSpc>
                <a:spcPts val="498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11501"/>
            <a:ext cx="15610894" cy="8059124"/>
          </a:xfrm>
          <a:custGeom>
            <a:avLst/>
            <a:gdLst/>
            <a:ahLst/>
            <a:cxnLst/>
            <a:rect r="r" b="b" t="t" l="l"/>
            <a:pathLst>
              <a:path h="8059124" w="15610894">
                <a:moveTo>
                  <a:pt x="0" y="0"/>
                </a:moveTo>
                <a:lnTo>
                  <a:pt x="15610894" y="0"/>
                </a:lnTo>
                <a:lnTo>
                  <a:pt x="15610894" y="8059124"/>
                </a:lnTo>
                <a:lnTo>
                  <a:pt x="0" y="805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0738" cy="10287000"/>
          </a:xfrm>
          <a:custGeom>
            <a:avLst/>
            <a:gdLst/>
            <a:ahLst/>
            <a:cxnLst/>
            <a:rect r="r" b="b" t="t" l="l"/>
            <a:pathLst>
              <a:path h="10287000" w="18410738">
                <a:moveTo>
                  <a:pt x="0" y="0"/>
                </a:moveTo>
                <a:lnTo>
                  <a:pt x="18410738" y="0"/>
                </a:lnTo>
                <a:lnTo>
                  <a:pt x="18410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43" y="0"/>
            <a:ext cx="18493483" cy="10287000"/>
          </a:xfrm>
          <a:custGeom>
            <a:avLst/>
            <a:gdLst/>
            <a:ahLst/>
            <a:cxnLst/>
            <a:rect r="r" b="b" t="t" l="l"/>
            <a:pathLst>
              <a:path h="10287000" w="18493483">
                <a:moveTo>
                  <a:pt x="0" y="0"/>
                </a:moveTo>
                <a:lnTo>
                  <a:pt x="18493483" y="0"/>
                </a:lnTo>
                <a:lnTo>
                  <a:pt x="184934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738739" y="6246037"/>
            <a:ext cx="7098522" cy="7098522"/>
          </a:xfrm>
          <a:custGeom>
            <a:avLst/>
            <a:gdLst/>
            <a:ahLst/>
            <a:cxnLst/>
            <a:rect r="r" b="b" t="t" l="l"/>
            <a:pathLst>
              <a:path h="7098522" w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79122" y="3661334"/>
            <a:ext cx="4028641" cy="2350040"/>
          </a:xfrm>
          <a:custGeom>
            <a:avLst/>
            <a:gdLst/>
            <a:ahLst/>
            <a:cxnLst/>
            <a:rect r="r" b="b" t="t" l="l"/>
            <a:pathLst>
              <a:path h="2350040" w="4028641">
                <a:moveTo>
                  <a:pt x="0" y="0"/>
                </a:moveTo>
                <a:lnTo>
                  <a:pt x="4028640" y="0"/>
                </a:lnTo>
                <a:lnTo>
                  <a:pt x="4028640" y="2350040"/>
                </a:lnTo>
                <a:lnTo>
                  <a:pt x="0" y="2350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89125" y="405880"/>
            <a:ext cx="4616479" cy="2802862"/>
          </a:xfrm>
          <a:custGeom>
            <a:avLst/>
            <a:gdLst/>
            <a:ahLst/>
            <a:cxnLst/>
            <a:rect r="r" b="b" t="t" l="l"/>
            <a:pathLst>
              <a:path h="2802862" w="4616479">
                <a:moveTo>
                  <a:pt x="0" y="0"/>
                </a:moveTo>
                <a:lnTo>
                  <a:pt x="4616479" y="0"/>
                </a:lnTo>
                <a:lnTo>
                  <a:pt x="4616479" y="2802863"/>
                </a:lnTo>
                <a:lnTo>
                  <a:pt x="0" y="28028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11223" y="6011374"/>
            <a:ext cx="4753378" cy="3113463"/>
          </a:xfrm>
          <a:custGeom>
            <a:avLst/>
            <a:gdLst/>
            <a:ahLst/>
            <a:cxnLst/>
            <a:rect r="r" b="b" t="t" l="l"/>
            <a:pathLst>
              <a:path h="3113463" w="4753378">
                <a:moveTo>
                  <a:pt x="0" y="0"/>
                </a:moveTo>
                <a:lnTo>
                  <a:pt x="4753378" y="0"/>
                </a:lnTo>
                <a:lnTo>
                  <a:pt x="4753378" y="3113463"/>
                </a:lnTo>
                <a:lnTo>
                  <a:pt x="0" y="31134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6575" y="1793717"/>
            <a:ext cx="3329536" cy="2218303"/>
          </a:xfrm>
          <a:custGeom>
            <a:avLst/>
            <a:gdLst/>
            <a:ahLst/>
            <a:cxnLst/>
            <a:rect r="r" b="b" t="t" l="l"/>
            <a:pathLst>
              <a:path h="2218303" w="3329536">
                <a:moveTo>
                  <a:pt x="0" y="0"/>
                </a:moveTo>
                <a:lnTo>
                  <a:pt x="3329535" y="0"/>
                </a:lnTo>
                <a:lnTo>
                  <a:pt x="3329535" y="2218303"/>
                </a:lnTo>
                <a:lnTo>
                  <a:pt x="0" y="2218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358353" y="3417094"/>
            <a:ext cx="1015365" cy="2394585"/>
            <a:chOff x="0" y="0"/>
            <a:chExt cx="1353820" cy="31927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8260" y="46990"/>
              <a:ext cx="1278890" cy="3103880"/>
            </a:xfrm>
            <a:custGeom>
              <a:avLst/>
              <a:gdLst/>
              <a:ahLst/>
              <a:cxnLst/>
              <a:rect r="r" b="b" t="t" l="l"/>
              <a:pathLst>
                <a:path h="3103880" w="1278890">
                  <a:moveTo>
                    <a:pt x="209550" y="3810"/>
                  </a:moveTo>
                  <a:cubicBezTo>
                    <a:pt x="534670" y="128270"/>
                    <a:pt x="618490" y="172720"/>
                    <a:pt x="707390" y="228600"/>
                  </a:cubicBezTo>
                  <a:cubicBezTo>
                    <a:pt x="811530" y="293370"/>
                    <a:pt x="947420" y="387350"/>
                    <a:pt x="1027430" y="462280"/>
                  </a:cubicBezTo>
                  <a:cubicBezTo>
                    <a:pt x="1085850" y="516890"/>
                    <a:pt x="1125220" y="561340"/>
                    <a:pt x="1160780" y="619760"/>
                  </a:cubicBezTo>
                  <a:cubicBezTo>
                    <a:pt x="1195070" y="680720"/>
                    <a:pt x="1219200" y="755650"/>
                    <a:pt x="1235710" y="819150"/>
                  </a:cubicBezTo>
                  <a:cubicBezTo>
                    <a:pt x="1248410" y="876300"/>
                    <a:pt x="1250950" y="911860"/>
                    <a:pt x="1254760" y="982980"/>
                  </a:cubicBezTo>
                  <a:cubicBezTo>
                    <a:pt x="1261110" y="1116330"/>
                    <a:pt x="1278890" y="1383030"/>
                    <a:pt x="1247140" y="1558290"/>
                  </a:cubicBezTo>
                  <a:cubicBezTo>
                    <a:pt x="1217930" y="1714500"/>
                    <a:pt x="1150620" y="1869440"/>
                    <a:pt x="1088390" y="1988820"/>
                  </a:cubicBezTo>
                  <a:cubicBezTo>
                    <a:pt x="1037590" y="2082800"/>
                    <a:pt x="975360" y="2164080"/>
                    <a:pt x="918210" y="2226310"/>
                  </a:cubicBezTo>
                  <a:cubicBezTo>
                    <a:pt x="872490" y="2275840"/>
                    <a:pt x="833120" y="2293620"/>
                    <a:pt x="779780" y="2344420"/>
                  </a:cubicBezTo>
                  <a:cubicBezTo>
                    <a:pt x="697230" y="2421890"/>
                    <a:pt x="567690" y="2550160"/>
                    <a:pt x="477520" y="2655570"/>
                  </a:cubicBezTo>
                  <a:cubicBezTo>
                    <a:pt x="396240" y="2750820"/>
                    <a:pt x="318770" y="2877820"/>
                    <a:pt x="261620" y="2942590"/>
                  </a:cubicBezTo>
                  <a:cubicBezTo>
                    <a:pt x="229870" y="2979420"/>
                    <a:pt x="208280" y="3012440"/>
                    <a:pt x="180340" y="3023870"/>
                  </a:cubicBezTo>
                  <a:cubicBezTo>
                    <a:pt x="158750" y="3032760"/>
                    <a:pt x="134620" y="3030220"/>
                    <a:pt x="116840" y="3026410"/>
                  </a:cubicBezTo>
                  <a:cubicBezTo>
                    <a:pt x="101600" y="3021330"/>
                    <a:pt x="90170" y="3012440"/>
                    <a:pt x="80010" y="3002280"/>
                  </a:cubicBezTo>
                  <a:cubicBezTo>
                    <a:pt x="71120" y="2992120"/>
                    <a:pt x="63500" y="2978150"/>
                    <a:pt x="59690" y="2965450"/>
                  </a:cubicBezTo>
                  <a:cubicBezTo>
                    <a:pt x="55880" y="2951480"/>
                    <a:pt x="54610" y="2934970"/>
                    <a:pt x="58420" y="2922270"/>
                  </a:cubicBezTo>
                  <a:cubicBezTo>
                    <a:pt x="60960" y="2908300"/>
                    <a:pt x="73660" y="2882900"/>
                    <a:pt x="77470" y="2882900"/>
                  </a:cubicBezTo>
                  <a:cubicBezTo>
                    <a:pt x="82550" y="2884170"/>
                    <a:pt x="74930" y="2987040"/>
                    <a:pt x="71120" y="2987040"/>
                  </a:cubicBezTo>
                  <a:cubicBezTo>
                    <a:pt x="67310" y="2987040"/>
                    <a:pt x="59690" y="2945130"/>
                    <a:pt x="53340" y="2910840"/>
                  </a:cubicBezTo>
                  <a:cubicBezTo>
                    <a:pt x="39370" y="2840990"/>
                    <a:pt x="0" y="2640330"/>
                    <a:pt x="2540" y="2581910"/>
                  </a:cubicBezTo>
                  <a:cubicBezTo>
                    <a:pt x="3810" y="2561590"/>
                    <a:pt x="6350" y="2552700"/>
                    <a:pt x="12700" y="2540000"/>
                  </a:cubicBezTo>
                  <a:cubicBezTo>
                    <a:pt x="19050" y="2527300"/>
                    <a:pt x="27940" y="2514600"/>
                    <a:pt x="40640" y="2506980"/>
                  </a:cubicBezTo>
                  <a:cubicBezTo>
                    <a:pt x="55880" y="2496820"/>
                    <a:pt x="83820" y="2489200"/>
                    <a:pt x="102870" y="2490470"/>
                  </a:cubicBezTo>
                  <a:cubicBezTo>
                    <a:pt x="118110" y="2490470"/>
                    <a:pt x="132080" y="2496820"/>
                    <a:pt x="143510" y="2504440"/>
                  </a:cubicBezTo>
                  <a:cubicBezTo>
                    <a:pt x="154940" y="2512060"/>
                    <a:pt x="163830" y="2519680"/>
                    <a:pt x="172720" y="2536190"/>
                  </a:cubicBezTo>
                  <a:cubicBezTo>
                    <a:pt x="193040" y="2576830"/>
                    <a:pt x="195580" y="2706370"/>
                    <a:pt x="218440" y="2766060"/>
                  </a:cubicBezTo>
                  <a:cubicBezTo>
                    <a:pt x="234950" y="2807970"/>
                    <a:pt x="264160" y="2832100"/>
                    <a:pt x="278130" y="2865120"/>
                  </a:cubicBezTo>
                  <a:cubicBezTo>
                    <a:pt x="290830" y="2895600"/>
                    <a:pt x="284480" y="2951480"/>
                    <a:pt x="300990" y="2957830"/>
                  </a:cubicBezTo>
                  <a:cubicBezTo>
                    <a:pt x="316230" y="2964180"/>
                    <a:pt x="339090" y="2928620"/>
                    <a:pt x="367030" y="2915920"/>
                  </a:cubicBezTo>
                  <a:cubicBezTo>
                    <a:pt x="408940" y="2896870"/>
                    <a:pt x="494030" y="2886710"/>
                    <a:pt x="535940" y="2867660"/>
                  </a:cubicBezTo>
                  <a:cubicBezTo>
                    <a:pt x="563880" y="2856230"/>
                    <a:pt x="584200" y="2829560"/>
                    <a:pt x="600710" y="2828290"/>
                  </a:cubicBezTo>
                  <a:cubicBezTo>
                    <a:pt x="610870" y="2828290"/>
                    <a:pt x="614680" y="2842260"/>
                    <a:pt x="624840" y="2842260"/>
                  </a:cubicBezTo>
                  <a:cubicBezTo>
                    <a:pt x="643890" y="2842260"/>
                    <a:pt x="676910" y="2804160"/>
                    <a:pt x="701040" y="2805430"/>
                  </a:cubicBezTo>
                  <a:cubicBezTo>
                    <a:pt x="725170" y="2806700"/>
                    <a:pt x="759460" y="2829560"/>
                    <a:pt x="773430" y="2847340"/>
                  </a:cubicBezTo>
                  <a:cubicBezTo>
                    <a:pt x="784860" y="2862580"/>
                    <a:pt x="788670" y="2885440"/>
                    <a:pt x="787400" y="2903220"/>
                  </a:cubicBezTo>
                  <a:cubicBezTo>
                    <a:pt x="784860" y="2921000"/>
                    <a:pt x="775970" y="2942590"/>
                    <a:pt x="764540" y="2955290"/>
                  </a:cubicBezTo>
                  <a:cubicBezTo>
                    <a:pt x="751840" y="2969260"/>
                    <a:pt x="731520" y="2980690"/>
                    <a:pt x="713740" y="2983230"/>
                  </a:cubicBezTo>
                  <a:cubicBezTo>
                    <a:pt x="695960" y="2987040"/>
                    <a:pt x="673100" y="2983230"/>
                    <a:pt x="656590" y="2975610"/>
                  </a:cubicBezTo>
                  <a:cubicBezTo>
                    <a:pt x="641350" y="2966720"/>
                    <a:pt x="623570" y="2952750"/>
                    <a:pt x="617220" y="2934970"/>
                  </a:cubicBezTo>
                  <a:cubicBezTo>
                    <a:pt x="608330" y="2912110"/>
                    <a:pt x="609600" y="2871470"/>
                    <a:pt x="619760" y="2849880"/>
                  </a:cubicBezTo>
                  <a:cubicBezTo>
                    <a:pt x="628650" y="2833370"/>
                    <a:pt x="646430" y="2819400"/>
                    <a:pt x="662940" y="2813050"/>
                  </a:cubicBezTo>
                  <a:cubicBezTo>
                    <a:pt x="679450" y="2805430"/>
                    <a:pt x="702310" y="2801620"/>
                    <a:pt x="720090" y="2807970"/>
                  </a:cubicBezTo>
                  <a:cubicBezTo>
                    <a:pt x="741680" y="2815590"/>
                    <a:pt x="773430" y="2842260"/>
                    <a:pt x="782320" y="2865120"/>
                  </a:cubicBezTo>
                  <a:cubicBezTo>
                    <a:pt x="789940" y="2887980"/>
                    <a:pt x="788670" y="2922270"/>
                    <a:pt x="769620" y="2948940"/>
                  </a:cubicBezTo>
                  <a:cubicBezTo>
                    <a:pt x="735330" y="2995930"/>
                    <a:pt x="600710" y="3044190"/>
                    <a:pt x="513080" y="3068320"/>
                  </a:cubicBezTo>
                  <a:cubicBezTo>
                    <a:pt x="429260" y="3091180"/>
                    <a:pt x="314960" y="3103880"/>
                    <a:pt x="254000" y="3094990"/>
                  </a:cubicBezTo>
                  <a:cubicBezTo>
                    <a:pt x="218440" y="3089910"/>
                    <a:pt x="191770" y="3082290"/>
                    <a:pt x="172720" y="3061970"/>
                  </a:cubicBezTo>
                  <a:cubicBezTo>
                    <a:pt x="151130" y="3039110"/>
                    <a:pt x="154940" y="2990850"/>
                    <a:pt x="138430" y="2960370"/>
                  </a:cubicBezTo>
                  <a:cubicBezTo>
                    <a:pt x="121920" y="2929890"/>
                    <a:pt x="86360" y="2908300"/>
                    <a:pt x="73660" y="2879090"/>
                  </a:cubicBezTo>
                  <a:cubicBezTo>
                    <a:pt x="60960" y="2849880"/>
                    <a:pt x="68580" y="2816860"/>
                    <a:pt x="59690" y="2786380"/>
                  </a:cubicBezTo>
                  <a:cubicBezTo>
                    <a:pt x="49530" y="2753360"/>
                    <a:pt x="24130" y="2722880"/>
                    <a:pt x="13970" y="2688590"/>
                  </a:cubicBezTo>
                  <a:cubicBezTo>
                    <a:pt x="5080" y="2654300"/>
                    <a:pt x="1270" y="2609850"/>
                    <a:pt x="2540" y="2581910"/>
                  </a:cubicBezTo>
                  <a:cubicBezTo>
                    <a:pt x="3810" y="2565400"/>
                    <a:pt x="6350" y="2552700"/>
                    <a:pt x="12700" y="2540000"/>
                  </a:cubicBezTo>
                  <a:cubicBezTo>
                    <a:pt x="19050" y="2527300"/>
                    <a:pt x="29210" y="2514600"/>
                    <a:pt x="40640" y="2506980"/>
                  </a:cubicBezTo>
                  <a:cubicBezTo>
                    <a:pt x="52070" y="2498090"/>
                    <a:pt x="66040" y="2491740"/>
                    <a:pt x="80010" y="2490470"/>
                  </a:cubicBezTo>
                  <a:cubicBezTo>
                    <a:pt x="99060" y="2489200"/>
                    <a:pt x="127000" y="2495550"/>
                    <a:pt x="143510" y="2504440"/>
                  </a:cubicBezTo>
                  <a:cubicBezTo>
                    <a:pt x="156210" y="2512060"/>
                    <a:pt x="163830" y="2518410"/>
                    <a:pt x="172720" y="2536190"/>
                  </a:cubicBezTo>
                  <a:cubicBezTo>
                    <a:pt x="194310" y="2581910"/>
                    <a:pt x="207010" y="2724150"/>
                    <a:pt x="213360" y="2806700"/>
                  </a:cubicBezTo>
                  <a:cubicBezTo>
                    <a:pt x="218440" y="2875280"/>
                    <a:pt x="231140" y="2965450"/>
                    <a:pt x="214630" y="2998470"/>
                  </a:cubicBezTo>
                  <a:cubicBezTo>
                    <a:pt x="207010" y="3013710"/>
                    <a:pt x="193040" y="3018790"/>
                    <a:pt x="180340" y="3023870"/>
                  </a:cubicBezTo>
                  <a:cubicBezTo>
                    <a:pt x="167640" y="3028950"/>
                    <a:pt x="152400" y="3032760"/>
                    <a:pt x="137160" y="3030220"/>
                  </a:cubicBezTo>
                  <a:cubicBezTo>
                    <a:pt x="119380" y="3027680"/>
                    <a:pt x="93980" y="3017520"/>
                    <a:pt x="80010" y="3002280"/>
                  </a:cubicBezTo>
                  <a:cubicBezTo>
                    <a:pt x="67310" y="2988310"/>
                    <a:pt x="57150" y="2964180"/>
                    <a:pt x="55880" y="2943860"/>
                  </a:cubicBezTo>
                  <a:cubicBezTo>
                    <a:pt x="55880" y="2921000"/>
                    <a:pt x="64770" y="2903220"/>
                    <a:pt x="82550" y="2871470"/>
                  </a:cubicBezTo>
                  <a:cubicBezTo>
                    <a:pt x="129540" y="2790190"/>
                    <a:pt x="339090" y="2543810"/>
                    <a:pt x="407670" y="2477770"/>
                  </a:cubicBezTo>
                  <a:cubicBezTo>
                    <a:pt x="435610" y="2451100"/>
                    <a:pt x="444500" y="2452370"/>
                    <a:pt x="469900" y="2428240"/>
                  </a:cubicBezTo>
                  <a:cubicBezTo>
                    <a:pt x="520700" y="2381250"/>
                    <a:pt x="626110" y="2247900"/>
                    <a:pt x="678180" y="2200910"/>
                  </a:cubicBezTo>
                  <a:cubicBezTo>
                    <a:pt x="706120" y="2176780"/>
                    <a:pt x="722630" y="2175510"/>
                    <a:pt x="749300" y="2151380"/>
                  </a:cubicBezTo>
                  <a:cubicBezTo>
                    <a:pt x="795020" y="2106930"/>
                    <a:pt x="886460" y="1996440"/>
                    <a:pt x="919480" y="1944370"/>
                  </a:cubicBezTo>
                  <a:cubicBezTo>
                    <a:pt x="937260" y="1915160"/>
                    <a:pt x="938530" y="1899920"/>
                    <a:pt x="951230" y="1870710"/>
                  </a:cubicBezTo>
                  <a:cubicBezTo>
                    <a:pt x="970280" y="1827530"/>
                    <a:pt x="1002030" y="1762760"/>
                    <a:pt x="1023620" y="1704340"/>
                  </a:cubicBezTo>
                  <a:cubicBezTo>
                    <a:pt x="1046480" y="1639570"/>
                    <a:pt x="1070610" y="1582420"/>
                    <a:pt x="1083310" y="1497330"/>
                  </a:cubicBezTo>
                  <a:cubicBezTo>
                    <a:pt x="1101090" y="1371600"/>
                    <a:pt x="1088390" y="1134110"/>
                    <a:pt x="1083310" y="1014730"/>
                  </a:cubicBezTo>
                  <a:cubicBezTo>
                    <a:pt x="1080770" y="944880"/>
                    <a:pt x="1080770" y="902970"/>
                    <a:pt x="1070610" y="847090"/>
                  </a:cubicBezTo>
                  <a:cubicBezTo>
                    <a:pt x="1059180" y="792480"/>
                    <a:pt x="1054100" y="739140"/>
                    <a:pt x="1018540" y="684530"/>
                  </a:cubicBezTo>
                  <a:cubicBezTo>
                    <a:pt x="966470" y="605790"/>
                    <a:pt x="812800" y="495300"/>
                    <a:pt x="749300" y="448310"/>
                  </a:cubicBezTo>
                  <a:cubicBezTo>
                    <a:pt x="717550" y="424180"/>
                    <a:pt x="707390" y="420370"/>
                    <a:pt x="673100" y="400050"/>
                  </a:cubicBezTo>
                  <a:cubicBezTo>
                    <a:pt x="598170" y="355600"/>
                    <a:pt x="422910" y="251460"/>
                    <a:pt x="322580" y="204470"/>
                  </a:cubicBezTo>
                  <a:cubicBezTo>
                    <a:pt x="248920" y="171450"/>
                    <a:pt x="158750" y="162560"/>
                    <a:pt x="128270" y="133350"/>
                  </a:cubicBezTo>
                  <a:cubicBezTo>
                    <a:pt x="111760" y="116840"/>
                    <a:pt x="107950" y="97790"/>
                    <a:pt x="106680" y="81280"/>
                  </a:cubicBezTo>
                  <a:cubicBezTo>
                    <a:pt x="104140" y="68580"/>
                    <a:pt x="106680" y="55880"/>
                    <a:pt x="113030" y="44450"/>
                  </a:cubicBezTo>
                  <a:cubicBezTo>
                    <a:pt x="120650" y="30480"/>
                    <a:pt x="137160" y="12700"/>
                    <a:pt x="153670" y="6350"/>
                  </a:cubicBezTo>
                  <a:cubicBezTo>
                    <a:pt x="168910" y="0"/>
                    <a:pt x="209550" y="3810"/>
                    <a:pt x="20955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665412" y="4078129"/>
            <a:ext cx="785812" cy="1733550"/>
            <a:chOff x="0" y="0"/>
            <a:chExt cx="1047750" cy="2311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1910" y="50800"/>
              <a:ext cx="958850" cy="2209800"/>
            </a:xfrm>
            <a:custGeom>
              <a:avLst/>
              <a:gdLst/>
              <a:ahLst/>
              <a:cxnLst/>
              <a:rect r="r" b="b" t="t" l="l"/>
              <a:pathLst>
                <a:path h="2209800" w="958850">
                  <a:moveTo>
                    <a:pt x="767080" y="2109470"/>
                  </a:moveTo>
                  <a:cubicBezTo>
                    <a:pt x="795020" y="1887220"/>
                    <a:pt x="791210" y="1785620"/>
                    <a:pt x="786130" y="1692910"/>
                  </a:cubicBezTo>
                  <a:cubicBezTo>
                    <a:pt x="782320" y="1596390"/>
                    <a:pt x="773430" y="1485900"/>
                    <a:pt x="760730" y="1397000"/>
                  </a:cubicBezTo>
                  <a:cubicBezTo>
                    <a:pt x="749300" y="1322070"/>
                    <a:pt x="737870" y="1254760"/>
                    <a:pt x="717550" y="1191260"/>
                  </a:cubicBezTo>
                  <a:cubicBezTo>
                    <a:pt x="699770" y="1135380"/>
                    <a:pt x="680720" y="1096010"/>
                    <a:pt x="647700" y="1035050"/>
                  </a:cubicBezTo>
                  <a:cubicBezTo>
                    <a:pt x="595630" y="942340"/>
                    <a:pt x="491490" y="808990"/>
                    <a:pt x="422910" y="701040"/>
                  </a:cubicBezTo>
                  <a:cubicBezTo>
                    <a:pt x="360680" y="600710"/>
                    <a:pt x="313690" y="478790"/>
                    <a:pt x="251460" y="408940"/>
                  </a:cubicBezTo>
                  <a:cubicBezTo>
                    <a:pt x="205740" y="356870"/>
                    <a:pt x="143510" y="332740"/>
                    <a:pt x="106680" y="298450"/>
                  </a:cubicBezTo>
                  <a:cubicBezTo>
                    <a:pt x="80010" y="274320"/>
                    <a:pt x="36830" y="240030"/>
                    <a:pt x="41910" y="231140"/>
                  </a:cubicBezTo>
                  <a:cubicBezTo>
                    <a:pt x="46990" y="222250"/>
                    <a:pt x="125730" y="237490"/>
                    <a:pt x="154940" y="255270"/>
                  </a:cubicBezTo>
                  <a:cubicBezTo>
                    <a:pt x="179070" y="270510"/>
                    <a:pt x="194310" y="292100"/>
                    <a:pt x="209550" y="321310"/>
                  </a:cubicBezTo>
                  <a:cubicBezTo>
                    <a:pt x="229870" y="363220"/>
                    <a:pt x="248920" y="454660"/>
                    <a:pt x="252730" y="495300"/>
                  </a:cubicBezTo>
                  <a:cubicBezTo>
                    <a:pt x="255270" y="516890"/>
                    <a:pt x="255270" y="529590"/>
                    <a:pt x="250190" y="546100"/>
                  </a:cubicBezTo>
                  <a:cubicBezTo>
                    <a:pt x="243840" y="563880"/>
                    <a:pt x="228600" y="586740"/>
                    <a:pt x="214630" y="598170"/>
                  </a:cubicBezTo>
                  <a:cubicBezTo>
                    <a:pt x="201930" y="608330"/>
                    <a:pt x="187960" y="612140"/>
                    <a:pt x="173990" y="614680"/>
                  </a:cubicBezTo>
                  <a:cubicBezTo>
                    <a:pt x="160020" y="615950"/>
                    <a:pt x="144780" y="615950"/>
                    <a:pt x="130810" y="609600"/>
                  </a:cubicBezTo>
                  <a:cubicBezTo>
                    <a:pt x="114300" y="601980"/>
                    <a:pt x="93980" y="590550"/>
                    <a:pt x="82550" y="567690"/>
                  </a:cubicBezTo>
                  <a:cubicBezTo>
                    <a:pt x="59690" y="521970"/>
                    <a:pt x="73660" y="410210"/>
                    <a:pt x="60960" y="328930"/>
                  </a:cubicBezTo>
                  <a:cubicBezTo>
                    <a:pt x="49530" y="246380"/>
                    <a:pt x="0" y="127000"/>
                    <a:pt x="10160" y="74930"/>
                  </a:cubicBezTo>
                  <a:cubicBezTo>
                    <a:pt x="15240" y="49530"/>
                    <a:pt x="30480" y="33020"/>
                    <a:pt x="45720" y="21590"/>
                  </a:cubicBezTo>
                  <a:cubicBezTo>
                    <a:pt x="62230" y="10160"/>
                    <a:pt x="87630" y="3810"/>
                    <a:pt x="107950" y="5080"/>
                  </a:cubicBezTo>
                  <a:cubicBezTo>
                    <a:pt x="128270" y="7620"/>
                    <a:pt x="152400" y="19050"/>
                    <a:pt x="165100" y="34290"/>
                  </a:cubicBezTo>
                  <a:cubicBezTo>
                    <a:pt x="179070" y="48260"/>
                    <a:pt x="195580" y="88900"/>
                    <a:pt x="189230" y="93980"/>
                  </a:cubicBezTo>
                  <a:cubicBezTo>
                    <a:pt x="180340" y="101600"/>
                    <a:pt x="59690" y="27940"/>
                    <a:pt x="62230" y="12700"/>
                  </a:cubicBezTo>
                  <a:cubicBezTo>
                    <a:pt x="64770" y="1270"/>
                    <a:pt x="110490" y="0"/>
                    <a:pt x="152400" y="0"/>
                  </a:cubicBezTo>
                  <a:cubicBezTo>
                    <a:pt x="247650" y="1270"/>
                    <a:pt x="544830" y="33020"/>
                    <a:pt x="622300" y="76200"/>
                  </a:cubicBezTo>
                  <a:cubicBezTo>
                    <a:pt x="655320" y="93980"/>
                    <a:pt x="671830" y="115570"/>
                    <a:pt x="679450" y="138430"/>
                  </a:cubicBezTo>
                  <a:cubicBezTo>
                    <a:pt x="685800" y="156210"/>
                    <a:pt x="681990" y="179070"/>
                    <a:pt x="675640" y="195580"/>
                  </a:cubicBezTo>
                  <a:cubicBezTo>
                    <a:pt x="668020" y="212090"/>
                    <a:pt x="652780" y="228600"/>
                    <a:pt x="637540" y="237490"/>
                  </a:cubicBezTo>
                  <a:cubicBezTo>
                    <a:pt x="621030" y="247650"/>
                    <a:pt x="599440" y="252730"/>
                    <a:pt x="580390" y="248920"/>
                  </a:cubicBezTo>
                  <a:cubicBezTo>
                    <a:pt x="558800" y="243840"/>
                    <a:pt x="523240" y="222250"/>
                    <a:pt x="511810" y="200660"/>
                  </a:cubicBezTo>
                  <a:cubicBezTo>
                    <a:pt x="501650" y="179070"/>
                    <a:pt x="504190" y="138430"/>
                    <a:pt x="514350" y="116840"/>
                  </a:cubicBezTo>
                  <a:cubicBezTo>
                    <a:pt x="521970" y="99060"/>
                    <a:pt x="539750" y="85090"/>
                    <a:pt x="556260" y="77470"/>
                  </a:cubicBezTo>
                  <a:cubicBezTo>
                    <a:pt x="572770" y="71120"/>
                    <a:pt x="595630" y="67310"/>
                    <a:pt x="613410" y="73660"/>
                  </a:cubicBezTo>
                  <a:cubicBezTo>
                    <a:pt x="636270" y="80010"/>
                    <a:pt x="668020" y="105410"/>
                    <a:pt x="676910" y="128270"/>
                  </a:cubicBezTo>
                  <a:cubicBezTo>
                    <a:pt x="685800" y="152400"/>
                    <a:pt x="679450" y="191770"/>
                    <a:pt x="665480" y="212090"/>
                  </a:cubicBezTo>
                  <a:cubicBezTo>
                    <a:pt x="651510" y="232410"/>
                    <a:pt x="627380" y="245110"/>
                    <a:pt x="590550" y="250190"/>
                  </a:cubicBezTo>
                  <a:cubicBezTo>
                    <a:pt x="505460" y="262890"/>
                    <a:pt x="248920" y="209550"/>
                    <a:pt x="144780" y="172720"/>
                  </a:cubicBezTo>
                  <a:cubicBezTo>
                    <a:pt x="83820" y="151130"/>
                    <a:pt x="20320" y="123190"/>
                    <a:pt x="8890" y="96520"/>
                  </a:cubicBezTo>
                  <a:cubicBezTo>
                    <a:pt x="2540" y="83820"/>
                    <a:pt x="11430" y="67310"/>
                    <a:pt x="17780" y="54610"/>
                  </a:cubicBezTo>
                  <a:cubicBezTo>
                    <a:pt x="24130" y="41910"/>
                    <a:pt x="34290" y="30480"/>
                    <a:pt x="45720" y="21590"/>
                  </a:cubicBezTo>
                  <a:cubicBezTo>
                    <a:pt x="57150" y="13970"/>
                    <a:pt x="71120" y="6350"/>
                    <a:pt x="86360" y="5080"/>
                  </a:cubicBezTo>
                  <a:cubicBezTo>
                    <a:pt x="104140" y="3810"/>
                    <a:pt x="132080" y="8890"/>
                    <a:pt x="148590" y="20320"/>
                  </a:cubicBezTo>
                  <a:cubicBezTo>
                    <a:pt x="165100" y="30480"/>
                    <a:pt x="175260" y="48260"/>
                    <a:pt x="186690" y="72390"/>
                  </a:cubicBezTo>
                  <a:cubicBezTo>
                    <a:pt x="203200" y="107950"/>
                    <a:pt x="214630" y="168910"/>
                    <a:pt x="224790" y="223520"/>
                  </a:cubicBezTo>
                  <a:cubicBezTo>
                    <a:pt x="237490" y="287020"/>
                    <a:pt x="248920" y="369570"/>
                    <a:pt x="252730" y="429260"/>
                  </a:cubicBezTo>
                  <a:cubicBezTo>
                    <a:pt x="255270" y="472440"/>
                    <a:pt x="260350" y="515620"/>
                    <a:pt x="250190" y="546100"/>
                  </a:cubicBezTo>
                  <a:cubicBezTo>
                    <a:pt x="242570" y="567690"/>
                    <a:pt x="228600" y="586740"/>
                    <a:pt x="214630" y="598170"/>
                  </a:cubicBezTo>
                  <a:cubicBezTo>
                    <a:pt x="201930" y="608330"/>
                    <a:pt x="187960" y="612140"/>
                    <a:pt x="173990" y="614680"/>
                  </a:cubicBezTo>
                  <a:cubicBezTo>
                    <a:pt x="160020" y="615950"/>
                    <a:pt x="143510" y="614680"/>
                    <a:pt x="130810" y="609600"/>
                  </a:cubicBezTo>
                  <a:cubicBezTo>
                    <a:pt x="118110" y="604520"/>
                    <a:pt x="104140" y="595630"/>
                    <a:pt x="95250" y="585470"/>
                  </a:cubicBezTo>
                  <a:cubicBezTo>
                    <a:pt x="86360" y="575310"/>
                    <a:pt x="77470" y="561340"/>
                    <a:pt x="74930" y="547370"/>
                  </a:cubicBezTo>
                  <a:cubicBezTo>
                    <a:pt x="71120" y="529590"/>
                    <a:pt x="81280" y="513080"/>
                    <a:pt x="78740" y="487680"/>
                  </a:cubicBezTo>
                  <a:cubicBezTo>
                    <a:pt x="73660" y="438150"/>
                    <a:pt x="24130" y="326390"/>
                    <a:pt x="17780" y="269240"/>
                  </a:cubicBezTo>
                  <a:cubicBezTo>
                    <a:pt x="12700" y="232410"/>
                    <a:pt x="10160" y="204470"/>
                    <a:pt x="20320" y="177800"/>
                  </a:cubicBezTo>
                  <a:cubicBezTo>
                    <a:pt x="29210" y="152400"/>
                    <a:pt x="48260" y="118110"/>
                    <a:pt x="73660" y="110490"/>
                  </a:cubicBezTo>
                  <a:cubicBezTo>
                    <a:pt x="102870" y="101600"/>
                    <a:pt x="156210" y="133350"/>
                    <a:pt x="189230" y="149860"/>
                  </a:cubicBezTo>
                  <a:cubicBezTo>
                    <a:pt x="217170" y="162560"/>
                    <a:pt x="237490" y="176530"/>
                    <a:pt x="260350" y="193040"/>
                  </a:cubicBezTo>
                  <a:cubicBezTo>
                    <a:pt x="284480" y="210820"/>
                    <a:pt x="311150" y="229870"/>
                    <a:pt x="331470" y="250190"/>
                  </a:cubicBezTo>
                  <a:cubicBezTo>
                    <a:pt x="353060" y="271780"/>
                    <a:pt x="367030" y="290830"/>
                    <a:pt x="387350" y="320040"/>
                  </a:cubicBezTo>
                  <a:cubicBezTo>
                    <a:pt x="420370" y="365760"/>
                    <a:pt x="454660" y="440690"/>
                    <a:pt x="497840" y="504190"/>
                  </a:cubicBezTo>
                  <a:cubicBezTo>
                    <a:pt x="546100" y="579120"/>
                    <a:pt x="619760" y="665480"/>
                    <a:pt x="669290" y="739140"/>
                  </a:cubicBezTo>
                  <a:cubicBezTo>
                    <a:pt x="711200" y="802640"/>
                    <a:pt x="748030" y="858520"/>
                    <a:pt x="779780" y="919480"/>
                  </a:cubicBezTo>
                  <a:cubicBezTo>
                    <a:pt x="810260" y="977900"/>
                    <a:pt x="840740" y="1049020"/>
                    <a:pt x="859790" y="1097280"/>
                  </a:cubicBezTo>
                  <a:cubicBezTo>
                    <a:pt x="872490" y="1129030"/>
                    <a:pt x="878840" y="1141730"/>
                    <a:pt x="889000" y="1177290"/>
                  </a:cubicBezTo>
                  <a:cubicBezTo>
                    <a:pt x="906780" y="1242060"/>
                    <a:pt x="930910" y="1374140"/>
                    <a:pt x="941070" y="1456690"/>
                  </a:cubicBezTo>
                  <a:cubicBezTo>
                    <a:pt x="949960" y="1522730"/>
                    <a:pt x="952500" y="1564640"/>
                    <a:pt x="953770" y="1633220"/>
                  </a:cubicBezTo>
                  <a:cubicBezTo>
                    <a:pt x="956310" y="1732280"/>
                    <a:pt x="958850" y="1893570"/>
                    <a:pt x="948690" y="1988820"/>
                  </a:cubicBezTo>
                  <a:cubicBezTo>
                    <a:pt x="942340" y="2053590"/>
                    <a:pt x="933450" y="2115820"/>
                    <a:pt x="918210" y="2152650"/>
                  </a:cubicBezTo>
                  <a:cubicBezTo>
                    <a:pt x="908050" y="2172970"/>
                    <a:pt x="897890" y="2186940"/>
                    <a:pt x="883920" y="2197100"/>
                  </a:cubicBezTo>
                  <a:cubicBezTo>
                    <a:pt x="873760" y="2204720"/>
                    <a:pt x="862330" y="2208530"/>
                    <a:pt x="848360" y="2208530"/>
                  </a:cubicBezTo>
                  <a:cubicBezTo>
                    <a:pt x="833120" y="2209800"/>
                    <a:pt x="808990" y="2202180"/>
                    <a:pt x="795020" y="2193290"/>
                  </a:cubicBezTo>
                  <a:cubicBezTo>
                    <a:pt x="784860" y="2186940"/>
                    <a:pt x="775970" y="2176780"/>
                    <a:pt x="770890" y="2164080"/>
                  </a:cubicBezTo>
                  <a:cubicBezTo>
                    <a:pt x="765810" y="2150110"/>
                    <a:pt x="767080" y="2109470"/>
                    <a:pt x="767080" y="21094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5133975" y="2200275"/>
            <a:ext cx="1652588" cy="1311592"/>
            <a:chOff x="0" y="0"/>
            <a:chExt cx="2203450" cy="17487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800" y="43180"/>
              <a:ext cx="2110740" cy="1656080"/>
            </a:xfrm>
            <a:custGeom>
              <a:avLst/>
              <a:gdLst/>
              <a:ahLst/>
              <a:cxnLst/>
              <a:rect r="r" b="b" t="t" l="l"/>
              <a:pathLst>
                <a:path h="1656080" w="2110740">
                  <a:moveTo>
                    <a:pt x="1950720" y="1588770"/>
                  </a:moveTo>
                  <a:cubicBezTo>
                    <a:pt x="1929130" y="1492250"/>
                    <a:pt x="1888490" y="1419860"/>
                    <a:pt x="1854200" y="1367790"/>
                  </a:cubicBezTo>
                  <a:cubicBezTo>
                    <a:pt x="1818640" y="1315720"/>
                    <a:pt x="1775460" y="1266190"/>
                    <a:pt x="1733550" y="1219200"/>
                  </a:cubicBezTo>
                  <a:cubicBezTo>
                    <a:pt x="1691640" y="1174750"/>
                    <a:pt x="1649730" y="1143000"/>
                    <a:pt x="1602740" y="1092200"/>
                  </a:cubicBezTo>
                  <a:cubicBezTo>
                    <a:pt x="1537970" y="1024890"/>
                    <a:pt x="1461770" y="915670"/>
                    <a:pt x="1388110" y="842010"/>
                  </a:cubicBezTo>
                  <a:cubicBezTo>
                    <a:pt x="1319530" y="775970"/>
                    <a:pt x="1243330" y="717550"/>
                    <a:pt x="1176020" y="669290"/>
                  </a:cubicBezTo>
                  <a:cubicBezTo>
                    <a:pt x="1120140" y="628650"/>
                    <a:pt x="1073150" y="594360"/>
                    <a:pt x="1014730" y="566420"/>
                  </a:cubicBezTo>
                  <a:cubicBezTo>
                    <a:pt x="953770" y="537210"/>
                    <a:pt x="891540" y="519430"/>
                    <a:pt x="817880" y="497840"/>
                  </a:cubicBezTo>
                  <a:cubicBezTo>
                    <a:pt x="726440" y="471170"/>
                    <a:pt x="619760" y="441960"/>
                    <a:pt x="505460" y="420370"/>
                  </a:cubicBezTo>
                  <a:cubicBezTo>
                    <a:pt x="370840" y="394970"/>
                    <a:pt x="121920" y="387350"/>
                    <a:pt x="60960" y="358140"/>
                  </a:cubicBezTo>
                  <a:cubicBezTo>
                    <a:pt x="41910" y="349250"/>
                    <a:pt x="36830" y="342900"/>
                    <a:pt x="29210" y="328930"/>
                  </a:cubicBezTo>
                  <a:cubicBezTo>
                    <a:pt x="20320" y="313690"/>
                    <a:pt x="11430" y="287020"/>
                    <a:pt x="15240" y="266700"/>
                  </a:cubicBezTo>
                  <a:cubicBezTo>
                    <a:pt x="17780" y="247650"/>
                    <a:pt x="30480" y="223520"/>
                    <a:pt x="45720" y="210820"/>
                  </a:cubicBezTo>
                  <a:cubicBezTo>
                    <a:pt x="60960" y="198120"/>
                    <a:pt x="87630" y="182880"/>
                    <a:pt x="105410" y="189230"/>
                  </a:cubicBezTo>
                  <a:cubicBezTo>
                    <a:pt x="134620" y="200660"/>
                    <a:pt x="173990" y="328930"/>
                    <a:pt x="180340" y="326390"/>
                  </a:cubicBezTo>
                  <a:cubicBezTo>
                    <a:pt x="185420" y="323850"/>
                    <a:pt x="158750" y="248920"/>
                    <a:pt x="165100" y="246380"/>
                  </a:cubicBezTo>
                  <a:cubicBezTo>
                    <a:pt x="176530" y="241300"/>
                    <a:pt x="251460" y="367030"/>
                    <a:pt x="290830" y="410210"/>
                  </a:cubicBezTo>
                  <a:cubicBezTo>
                    <a:pt x="320040" y="443230"/>
                    <a:pt x="360680" y="461010"/>
                    <a:pt x="372110" y="487680"/>
                  </a:cubicBezTo>
                  <a:cubicBezTo>
                    <a:pt x="381000" y="509270"/>
                    <a:pt x="378460" y="533400"/>
                    <a:pt x="372110" y="552450"/>
                  </a:cubicBezTo>
                  <a:cubicBezTo>
                    <a:pt x="364490" y="571500"/>
                    <a:pt x="346710" y="591820"/>
                    <a:pt x="328930" y="600710"/>
                  </a:cubicBezTo>
                  <a:cubicBezTo>
                    <a:pt x="311150" y="609600"/>
                    <a:pt x="283210" y="612140"/>
                    <a:pt x="264160" y="608330"/>
                  </a:cubicBezTo>
                  <a:cubicBezTo>
                    <a:pt x="250190" y="605790"/>
                    <a:pt x="236220" y="596900"/>
                    <a:pt x="226060" y="588010"/>
                  </a:cubicBezTo>
                  <a:cubicBezTo>
                    <a:pt x="215900" y="579120"/>
                    <a:pt x="198120" y="563880"/>
                    <a:pt x="201930" y="552450"/>
                  </a:cubicBezTo>
                  <a:cubicBezTo>
                    <a:pt x="209550" y="529590"/>
                    <a:pt x="346710" y="477520"/>
                    <a:pt x="368300" y="490220"/>
                  </a:cubicBezTo>
                  <a:cubicBezTo>
                    <a:pt x="378460" y="496570"/>
                    <a:pt x="374650" y="519430"/>
                    <a:pt x="373380" y="533400"/>
                  </a:cubicBezTo>
                  <a:cubicBezTo>
                    <a:pt x="370840" y="547370"/>
                    <a:pt x="367030" y="561340"/>
                    <a:pt x="356870" y="574040"/>
                  </a:cubicBezTo>
                  <a:cubicBezTo>
                    <a:pt x="345440" y="588010"/>
                    <a:pt x="322580" y="604520"/>
                    <a:pt x="304800" y="609600"/>
                  </a:cubicBezTo>
                  <a:cubicBezTo>
                    <a:pt x="289560" y="614680"/>
                    <a:pt x="274320" y="613410"/>
                    <a:pt x="260350" y="609600"/>
                  </a:cubicBezTo>
                  <a:cubicBezTo>
                    <a:pt x="247650" y="607060"/>
                    <a:pt x="237490" y="601980"/>
                    <a:pt x="222250" y="589280"/>
                  </a:cubicBezTo>
                  <a:cubicBezTo>
                    <a:pt x="184150" y="558800"/>
                    <a:pt x="99060" y="455930"/>
                    <a:pt x="60960" y="388620"/>
                  </a:cubicBezTo>
                  <a:cubicBezTo>
                    <a:pt x="30480" y="334010"/>
                    <a:pt x="1270" y="274320"/>
                    <a:pt x="0" y="223520"/>
                  </a:cubicBezTo>
                  <a:cubicBezTo>
                    <a:pt x="0" y="181610"/>
                    <a:pt x="16510" y="129540"/>
                    <a:pt x="40640" y="107950"/>
                  </a:cubicBezTo>
                  <a:cubicBezTo>
                    <a:pt x="60960" y="88900"/>
                    <a:pt x="86360" y="90170"/>
                    <a:pt x="120650" y="86360"/>
                  </a:cubicBezTo>
                  <a:cubicBezTo>
                    <a:pt x="180340" y="77470"/>
                    <a:pt x="307340" y="92710"/>
                    <a:pt x="367030" y="85090"/>
                  </a:cubicBezTo>
                  <a:cubicBezTo>
                    <a:pt x="402590" y="81280"/>
                    <a:pt x="421640" y="76200"/>
                    <a:pt x="450850" y="64770"/>
                  </a:cubicBezTo>
                  <a:cubicBezTo>
                    <a:pt x="486410" y="52070"/>
                    <a:pt x="529590" y="13970"/>
                    <a:pt x="566420" y="7620"/>
                  </a:cubicBezTo>
                  <a:cubicBezTo>
                    <a:pt x="595630" y="2540"/>
                    <a:pt x="629920" y="3810"/>
                    <a:pt x="651510" y="17780"/>
                  </a:cubicBezTo>
                  <a:cubicBezTo>
                    <a:pt x="671830" y="31750"/>
                    <a:pt x="688340" y="69850"/>
                    <a:pt x="690880" y="93980"/>
                  </a:cubicBezTo>
                  <a:cubicBezTo>
                    <a:pt x="692150" y="113030"/>
                    <a:pt x="684530" y="134620"/>
                    <a:pt x="671830" y="148590"/>
                  </a:cubicBezTo>
                  <a:cubicBezTo>
                    <a:pt x="655320" y="166370"/>
                    <a:pt x="617220" y="184150"/>
                    <a:pt x="593090" y="184150"/>
                  </a:cubicBezTo>
                  <a:cubicBezTo>
                    <a:pt x="574040" y="184150"/>
                    <a:pt x="552450" y="176530"/>
                    <a:pt x="539750" y="162560"/>
                  </a:cubicBezTo>
                  <a:cubicBezTo>
                    <a:pt x="521970" y="144780"/>
                    <a:pt x="505460" y="107950"/>
                    <a:pt x="508000" y="82550"/>
                  </a:cubicBezTo>
                  <a:cubicBezTo>
                    <a:pt x="511810" y="57150"/>
                    <a:pt x="534670" y="22860"/>
                    <a:pt x="557530" y="11430"/>
                  </a:cubicBezTo>
                  <a:cubicBezTo>
                    <a:pt x="579120" y="0"/>
                    <a:pt x="621030" y="2540"/>
                    <a:pt x="642620" y="12700"/>
                  </a:cubicBezTo>
                  <a:cubicBezTo>
                    <a:pt x="660400" y="20320"/>
                    <a:pt x="674370" y="38100"/>
                    <a:pt x="681990" y="55880"/>
                  </a:cubicBezTo>
                  <a:cubicBezTo>
                    <a:pt x="689610" y="72390"/>
                    <a:pt x="692150" y="95250"/>
                    <a:pt x="688340" y="113030"/>
                  </a:cubicBezTo>
                  <a:cubicBezTo>
                    <a:pt x="684530" y="132080"/>
                    <a:pt x="675640" y="147320"/>
                    <a:pt x="657860" y="163830"/>
                  </a:cubicBezTo>
                  <a:cubicBezTo>
                    <a:pt x="624840" y="193040"/>
                    <a:pt x="532130" y="231140"/>
                    <a:pt x="481330" y="247650"/>
                  </a:cubicBezTo>
                  <a:cubicBezTo>
                    <a:pt x="443230" y="260350"/>
                    <a:pt x="421640" y="264160"/>
                    <a:pt x="381000" y="267970"/>
                  </a:cubicBezTo>
                  <a:cubicBezTo>
                    <a:pt x="314960" y="274320"/>
                    <a:pt x="142240" y="295910"/>
                    <a:pt x="124460" y="266700"/>
                  </a:cubicBezTo>
                  <a:cubicBezTo>
                    <a:pt x="114300" y="250190"/>
                    <a:pt x="156210" y="184150"/>
                    <a:pt x="165100" y="185420"/>
                  </a:cubicBezTo>
                  <a:cubicBezTo>
                    <a:pt x="175260" y="186690"/>
                    <a:pt x="167640" y="247650"/>
                    <a:pt x="182880" y="271780"/>
                  </a:cubicBezTo>
                  <a:cubicBezTo>
                    <a:pt x="198120" y="298450"/>
                    <a:pt x="233680" y="308610"/>
                    <a:pt x="260350" y="339090"/>
                  </a:cubicBezTo>
                  <a:cubicBezTo>
                    <a:pt x="297180" y="381000"/>
                    <a:pt x="365760" y="466090"/>
                    <a:pt x="373380" y="511810"/>
                  </a:cubicBezTo>
                  <a:cubicBezTo>
                    <a:pt x="377190" y="535940"/>
                    <a:pt x="368300" y="557530"/>
                    <a:pt x="356870" y="574040"/>
                  </a:cubicBezTo>
                  <a:cubicBezTo>
                    <a:pt x="345440" y="590550"/>
                    <a:pt x="323850" y="605790"/>
                    <a:pt x="304800" y="609600"/>
                  </a:cubicBezTo>
                  <a:cubicBezTo>
                    <a:pt x="284480" y="614680"/>
                    <a:pt x="257810" y="612140"/>
                    <a:pt x="240030" y="601980"/>
                  </a:cubicBezTo>
                  <a:cubicBezTo>
                    <a:pt x="222250" y="593090"/>
                    <a:pt x="194310" y="568960"/>
                    <a:pt x="198120" y="553720"/>
                  </a:cubicBezTo>
                  <a:cubicBezTo>
                    <a:pt x="204470" y="528320"/>
                    <a:pt x="350520" y="473710"/>
                    <a:pt x="372110" y="487680"/>
                  </a:cubicBezTo>
                  <a:cubicBezTo>
                    <a:pt x="384810" y="496570"/>
                    <a:pt x="377190" y="534670"/>
                    <a:pt x="372110" y="552450"/>
                  </a:cubicBezTo>
                  <a:cubicBezTo>
                    <a:pt x="367030" y="566420"/>
                    <a:pt x="356870" y="579120"/>
                    <a:pt x="346710" y="588010"/>
                  </a:cubicBezTo>
                  <a:cubicBezTo>
                    <a:pt x="336550" y="596900"/>
                    <a:pt x="322580" y="605790"/>
                    <a:pt x="308610" y="608330"/>
                  </a:cubicBezTo>
                  <a:cubicBezTo>
                    <a:pt x="289560" y="612140"/>
                    <a:pt x="266700" y="612140"/>
                    <a:pt x="243840" y="600710"/>
                  </a:cubicBezTo>
                  <a:cubicBezTo>
                    <a:pt x="205740" y="581660"/>
                    <a:pt x="153670" y="515620"/>
                    <a:pt x="116840" y="469900"/>
                  </a:cubicBezTo>
                  <a:cubicBezTo>
                    <a:pt x="82550" y="427990"/>
                    <a:pt x="43180" y="382270"/>
                    <a:pt x="29210" y="340360"/>
                  </a:cubicBezTo>
                  <a:cubicBezTo>
                    <a:pt x="17780" y="307340"/>
                    <a:pt x="13970" y="245110"/>
                    <a:pt x="22860" y="241300"/>
                  </a:cubicBezTo>
                  <a:cubicBezTo>
                    <a:pt x="33020" y="238760"/>
                    <a:pt x="110490" y="360680"/>
                    <a:pt x="102870" y="369570"/>
                  </a:cubicBezTo>
                  <a:cubicBezTo>
                    <a:pt x="97790" y="375920"/>
                    <a:pt x="58420" y="359410"/>
                    <a:pt x="43180" y="345440"/>
                  </a:cubicBezTo>
                  <a:cubicBezTo>
                    <a:pt x="27940" y="332740"/>
                    <a:pt x="17780" y="307340"/>
                    <a:pt x="13970" y="288290"/>
                  </a:cubicBezTo>
                  <a:cubicBezTo>
                    <a:pt x="11430" y="274320"/>
                    <a:pt x="15240" y="259080"/>
                    <a:pt x="20320" y="246380"/>
                  </a:cubicBezTo>
                  <a:cubicBezTo>
                    <a:pt x="25400" y="232410"/>
                    <a:pt x="33020" y="219710"/>
                    <a:pt x="45720" y="210820"/>
                  </a:cubicBezTo>
                  <a:cubicBezTo>
                    <a:pt x="59690" y="199390"/>
                    <a:pt x="76200" y="193040"/>
                    <a:pt x="105410" y="189230"/>
                  </a:cubicBezTo>
                  <a:cubicBezTo>
                    <a:pt x="181610" y="181610"/>
                    <a:pt x="387350" y="217170"/>
                    <a:pt x="521970" y="243840"/>
                  </a:cubicBezTo>
                  <a:cubicBezTo>
                    <a:pt x="650240" y="267970"/>
                    <a:pt x="797560" y="308610"/>
                    <a:pt x="896620" y="341630"/>
                  </a:cubicBezTo>
                  <a:cubicBezTo>
                    <a:pt x="966470" y="363220"/>
                    <a:pt x="1008380" y="379730"/>
                    <a:pt x="1068070" y="408940"/>
                  </a:cubicBezTo>
                  <a:cubicBezTo>
                    <a:pt x="1139190" y="443230"/>
                    <a:pt x="1230630" y="496570"/>
                    <a:pt x="1295400" y="541020"/>
                  </a:cubicBezTo>
                  <a:cubicBezTo>
                    <a:pt x="1347470" y="576580"/>
                    <a:pt x="1386840" y="609600"/>
                    <a:pt x="1431290" y="647700"/>
                  </a:cubicBezTo>
                  <a:cubicBezTo>
                    <a:pt x="1475740" y="687070"/>
                    <a:pt x="1511300" y="722630"/>
                    <a:pt x="1560830" y="775970"/>
                  </a:cubicBezTo>
                  <a:cubicBezTo>
                    <a:pt x="1629410" y="850900"/>
                    <a:pt x="1732280" y="989330"/>
                    <a:pt x="1800860" y="1062990"/>
                  </a:cubicBezTo>
                  <a:cubicBezTo>
                    <a:pt x="1846580" y="1111250"/>
                    <a:pt x="1883410" y="1134110"/>
                    <a:pt x="1921510" y="1177290"/>
                  </a:cubicBezTo>
                  <a:cubicBezTo>
                    <a:pt x="1962150" y="1225550"/>
                    <a:pt x="2005330" y="1282700"/>
                    <a:pt x="2035810" y="1338580"/>
                  </a:cubicBezTo>
                  <a:cubicBezTo>
                    <a:pt x="2063750" y="1393190"/>
                    <a:pt x="2087880" y="1461770"/>
                    <a:pt x="2098040" y="1511300"/>
                  </a:cubicBezTo>
                  <a:cubicBezTo>
                    <a:pt x="2104390" y="1545590"/>
                    <a:pt x="2110740" y="1579880"/>
                    <a:pt x="2101850" y="1604010"/>
                  </a:cubicBezTo>
                  <a:cubicBezTo>
                    <a:pt x="2095500" y="1621790"/>
                    <a:pt x="2081530" y="1638300"/>
                    <a:pt x="2066290" y="1645920"/>
                  </a:cubicBezTo>
                  <a:cubicBezTo>
                    <a:pt x="2051050" y="1654810"/>
                    <a:pt x="2026920" y="1656080"/>
                    <a:pt x="2011680" y="1653540"/>
                  </a:cubicBezTo>
                  <a:cubicBezTo>
                    <a:pt x="1997710" y="1652270"/>
                    <a:pt x="1987550" y="1645920"/>
                    <a:pt x="1977390" y="1637030"/>
                  </a:cubicBezTo>
                  <a:cubicBezTo>
                    <a:pt x="1965960" y="1626870"/>
                    <a:pt x="1950720" y="1588770"/>
                    <a:pt x="1950720" y="15887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249680" y="4724400"/>
            <a:ext cx="659130" cy="2174558"/>
            <a:chOff x="0" y="0"/>
            <a:chExt cx="878840" cy="28994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6990" y="48260"/>
              <a:ext cx="788670" cy="2804160"/>
            </a:xfrm>
            <a:custGeom>
              <a:avLst/>
              <a:gdLst/>
              <a:ahLst/>
              <a:cxnLst/>
              <a:rect r="r" b="b" t="t" l="l"/>
              <a:pathLst>
                <a:path h="2804160" w="788670">
                  <a:moveTo>
                    <a:pt x="547370" y="154940"/>
                  </a:moveTo>
                  <a:cubicBezTo>
                    <a:pt x="478790" y="184150"/>
                    <a:pt x="461010" y="207010"/>
                    <a:pt x="436880" y="237490"/>
                  </a:cubicBezTo>
                  <a:cubicBezTo>
                    <a:pt x="394970" y="290830"/>
                    <a:pt x="306070" y="417830"/>
                    <a:pt x="284480" y="478790"/>
                  </a:cubicBezTo>
                  <a:cubicBezTo>
                    <a:pt x="274320" y="510540"/>
                    <a:pt x="283210" y="524510"/>
                    <a:pt x="276860" y="557530"/>
                  </a:cubicBezTo>
                  <a:cubicBezTo>
                    <a:pt x="264160" y="617220"/>
                    <a:pt x="201930" y="742950"/>
                    <a:pt x="196850" y="802640"/>
                  </a:cubicBezTo>
                  <a:cubicBezTo>
                    <a:pt x="194310" y="836930"/>
                    <a:pt x="208280" y="849630"/>
                    <a:pt x="208280" y="882650"/>
                  </a:cubicBezTo>
                  <a:cubicBezTo>
                    <a:pt x="209550" y="935990"/>
                    <a:pt x="186690" y="1010920"/>
                    <a:pt x="182880" y="1090930"/>
                  </a:cubicBezTo>
                  <a:cubicBezTo>
                    <a:pt x="177800" y="1195070"/>
                    <a:pt x="181610" y="1324610"/>
                    <a:pt x="196850" y="1455420"/>
                  </a:cubicBezTo>
                  <a:cubicBezTo>
                    <a:pt x="213360" y="1611630"/>
                    <a:pt x="257810" y="1860550"/>
                    <a:pt x="288290" y="1962150"/>
                  </a:cubicBezTo>
                  <a:cubicBezTo>
                    <a:pt x="302260" y="2006600"/>
                    <a:pt x="317500" y="2019300"/>
                    <a:pt x="328930" y="2057400"/>
                  </a:cubicBezTo>
                  <a:cubicBezTo>
                    <a:pt x="344170" y="2105660"/>
                    <a:pt x="344170" y="2170430"/>
                    <a:pt x="361950" y="2233930"/>
                  </a:cubicBezTo>
                  <a:cubicBezTo>
                    <a:pt x="382270" y="2311400"/>
                    <a:pt x="424180" y="2428240"/>
                    <a:pt x="454660" y="2486660"/>
                  </a:cubicBezTo>
                  <a:cubicBezTo>
                    <a:pt x="472440" y="2522220"/>
                    <a:pt x="491490" y="2538730"/>
                    <a:pt x="508000" y="2565400"/>
                  </a:cubicBezTo>
                  <a:cubicBezTo>
                    <a:pt x="523240" y="2590800"/>
                    <a:pt x="551180" y="2644140"/>
                    <a:pt x="548640" y="2646680"/>
                  </a:cubicBezTo>
                  <a:cubicBezTo>
                    <a:pt x="547370" y="2647950"/>
                    <a:pt x="527050" y="2626360"/>
                    <a:pt x="528320" y="2625090"/>
                  </a:cubicBezTo>
                  <a:cubicBezTo>
                    <a:pt x="528320" y="2625090"/>
                    <a:pt x="553720" y="2641600"/>
                    <a:pt x="562610" y="2651760"/>
                  </a:cubicBezTo>
                  <a:cubicBezTo>
                    <a:pt x="571500" y="2663190"/>
                    <a:pt x="579120" y="2677160"/>
                    <a:pt x="581660" y="2691130"/>
                  </a:cubicBezTo>
                  <a:cubicBezTo>
                    <a:pt x="584200" y="2705100"/>
                    <a:pt x="585470" y="2720340"/>
                    <a:pt x="580390" y="2735580"/>
                  </a:cubicBezTo>
                  <a:cubicBezTo>
                    <a:pt x="574040" y="2752090"/>
                    <a:pt x="556260" y="2776220"/>
                    <a:pt x="541020" y="2786380"/>
                  </a:cubicBezTo>
                  <a:cubicBezTo>
                    <a:pt x="528320" y="2795270"/>
                    <a:pt x="513080" y="2799080"/>
                    <a:pt x="499110" y="2800350"/>
                  </a:cubicBezTo>
                  <a:cubicBezTo>
                    <a:pt x="485140" y="2801620"/>
                    <a:pt x="462280" y="2804160"/>
                    <a:pt x="455930" y="2794000"/>
                  </a:cubicBezTo>
                  <a:cubicBezTo>
                    <a:pt x="444500" y="2771140"/>
                    <a:pt x="505460" y="2628900"/>
                    <a:pt x="529590" y="2621280"/>
                  </a:cubicBezTo>
                  <a:cubicBezTo>
                    <a:pt x="541020" y="2618740"/>
                    <a:pt x="556260" y="2635250"/>
                    <a:pt x="565150" y="2647950"/>
                  </a:cubicBezTo>
                  <a:cubicBezTo>
                    <a:pt x="575310" y="2663190"/>
                    <a:pt x="584200" y="2691130"/>
                    <a:pt x="585470" y="2708910"/>
                  </a:cubicBezTo>
                  <a:cubicBezTo>
                    <a:pt x="585470" y="2724150"/>
                    <a:pt x="580390" y="2739390"/>
                    <a:pt x="572770" y="2750820"/>
                  </a:cubicBezTo>
                  <a:cubicBezTo>
                    <a:pt x="566420" y="2763520"/>
                    <a:pt x="554990" y="2774950"/>
                    <a:pt x="542290" y="2782570"/>
                  </a:cubicBezTo>
                  <a:cubicBezTo>
                    <a:pt x="530860" y="2790190"/>
                    <a:pt x="515620" y="2795270"/>
                    <a:pt x="501650" y="2796540"/>
                  </a:cubicBezTo>
                  <a:cubicBezTo>
                    <a:pt x="487680" y="2797810"/>
                    <a:pt x="477520" y="2797810"/>
                    <a:pt x="458470" y="2790190"/>
                  </a:cubicBezTo>
                  <a:cubicBezTo>
                    <a:pt x="406400" y="2767330"/>
                    <a:pt x="231140" y="2642870"/>
                    <a:pt x="199390" y="2588260"/>
                  </a:cubicBezTo>
                  <a:cubicBezTo>
                    <a:pt x="184150" y="2564130"/>
                    <a:pt x="185420" y="2542540"/>
                    <a:pt x="187960" y="2524760"/>
                  </a:cubicBezTo>
                  <a:cubicBezTo>
                    <a:pt x="190500" y="2509520"/>
                    <a:pt x="198120" y="2496820"/>
                    <a:pt x="207010" y="2485390"/>
                  </a:cubicBezTo>
                  <a:cubicBezTo>
                    <a:pt x="215900" y="2473960"/>
                    <a:pt x="228600" y="2465070"/>
                    <a:pt x="241300" y="2458720"/>
                  </a:cubicBezTo>
                  <a:cubicBezTo>
                    <a:pt x="254000" y="2453640"/>
                    <a:pt x="267970" y="2451100"/>
                    <a:pt x="284480" y="2451100"/>
                  </a:cubicBezTo>
                  <a:cubicBezTo>
                    <a:pt x="307340" y="2452370"/>
                    <a:pt x="341630" y="2454910"/>
                    <a:pt x="365760" y="2466340"/>
                  </a:cubicBezTo>
                  <a:cubicBezTo>
                    <a:pt x="387350" y="2476500"/>
                    <a:pt x="401320" y="2501900"/>
                    <a:pt x="422910" y="2515870"/>
                  </a:cubicBezTo>
                  <a:cubicBezTo>
                    <a:pt x="447040" y="2531110"/>
                    <a:pt x="478790" y="2553970"/>
                    <a:pt x="505460" y="2550160"/>
                  </a:cubicBezTo>
                  <a:cubicBezTo>
                    <a:pt x="534670" y="2545080"/>
                    <a:pt x="574040" y="2508250"/>
                    <a:pt x="590550" y="2479040"/>
                  </a:cubicBezTo>
                  <a:cubicBezTo>
                    <a:pt x="605790" y="2452370"/>
                    <a:pt x="595630" y="2410460"/>
                    <a:pt x="607060" y="2386330"/>
                  </a:cubicBezTo>
                  <a:cubicBezTo>
                    <a:pt x="615950" y="2367280"/>
                    <a:pt x="629920" y="2352040"/>
                    <a:pt x="647700" y="2344420"/>
                  </a:cubicBezTo>
                  <a:cubicBezTo>
                    <a:pt x="669290" y="2335530"/>
                    <a:pt x="711200" y="2332990"/>
                    <a:pt x="732790" y="2345690"/>
                  </a:cubicBezTo>
                  <a:cubicBezTo>
                    <a:pt x="755650" y="2357120"/>
                    <a:pt x="778510" y="2391410"/>
                    <a:pt x="781050" y="2416810"/>
                  </a:cubicBezTo>
                  <a:cubicBezTo>
                    <a:pt x="783590" y="2440940"/>
                    <a:pt x="764540" y="2479040"/>
                    <a:pt x="748030" y="2495550"/>
                  </a:cubicBezTo>
                  <a:cubicBezTo>
                    <a:pt x="734060" y="2509520"/>
                    <a:pt x="712470" y="2515870"/>
                    <a:pt x="693420" y="2517140"/>
                  </a:cubicBezTo>
                  <a:cubicBezTo>
                    <a:pt x="675640" y="2517140"/>
                    <a:pt x="652780" y="2513330"/>
                    <a:pt x="637540" y="2500630"/>
                  </a:cubicBezTo>
                  <a:cubicBezTo>
                    <a:pt x="619760" y="2485390"/>
                    <a:pt x="598170" y="2449830"/>
                    <a:pt x="598170" y="2424430"/>
                  </a:cubicBezTo>
                  <a:cubicBezTo>
                    <a:pt x="598170" y="2399030"/>
                    <a:pt x="618490" y="2363470"/>
                    <a:pt x="638810" y="2349500"/>
                  </a:cubicBezTo>
                  <a:cubicBezTo>
                    <a:pt x="660400" y="2335530"/>
                    <a:pt x="701040" y="2331720"/>
                    <a:pt x="723900" y="2340610"/>
                  </a:cubicBezTo>
                  <a:cubicBezTo>
                    <a:pt x="748030" y="2350770"/>
                    <a:pt x="770890" y="2378710"/>
                    <a:pt x="778510" y="2406650"/>
                  </a:cubicBezTo>
                  <a:cubicBezTo>
                    <a:pt x="788670" y="2439670"/>
                    <a:pt x="774700" y="2490470"/>
                    <a:pt x="759460" y="2532380"/>
                  </a:cubicBezTo>
                  <a:cubicBezTo>
                    <a:pt x="742950" y="2579370"/>
                    <a:pt x="708660" y="2637790"/>
                    <a:pt x="680720" y="2673350"/>
                  </a:cubicBezTo>
                  <a:cubicBezTo>
                    <a:pt x="659130" y="2700020"/>
                    <a:pt x="640080" y="2719070"/>
                    <a:pt x="613410" y="2731770"/>
                  </a:cubicBezTo>
                  <a:cubicBezTo>
                    <a:pt x="586740" y="2745740"/>
                    <a:pt x="560070" y="2755900"/>
                    <a:pt x="521970" y="2752090"/>
                  </a:cubicBezTo>
                  <a:cubicBezTo>
                    <a:pt x="448310" y="2743200"/>
                    <a:pt x="256540" y="2653030"/>
                    <a:pt x="212090" y="2606040"/>
                  </a:cubicBezTo>
                  <a:cubicBezTo>
                    <a:pt x="193040" y="2585720"/>
                    <a:pt x="187960" y="2566670"/>
                    <a:pt x="186690" y="2546350"/>
                  </a:cubicBezTo>
                  <a:cubicBezTo>
                    <a:pt x="185420" y="2526030"/>
                    <a:pt x="195580" y="2500630"/>
                    <a:pt x="207010" y="2485390"/>
                  </a:cubicBezTo>
                  <a:cubicBezTo>
                    <a:pt x="215900" y="2472690"/>
                    <a:pt x="228600" y="2465070"/>
                    <a:pt x="241300" y="2458720"/>
                  </a:cubicBezTo>
                  <a:cubicBezTo>
                    <a:pt x="254000" y="2453640"/>
                    <a:pt x="267970" y="2449830"/>
                    <a:pt x="284480" y="2451100"/>
                  </a:cubicBezTo>
                  <a:cubicBezTo>
                    <a:pt x="312420" y="2454910"/>
                    <a:pt x="350520" y="2472690"/>
                    <a:pt x="388620" y="2495550"/>
                  </a:cubicBezTo>
                  <a:cubicBezTo>
                    <a:pt x="441960" y="2528570"/>
                    <a:pt x="535940" y="2604770"/>
                    <a:pt x="565150" y="2647950"/>
                  </a:cubicBezTo>
                  <a:cubicBezTo>
                    <a:pt x="580390" y="2670810"/>
                    <a:pt x="585470" y="2689860"/>
                    <a:pt x="585470" y="2708910"/>
                  </a:cubicBezTo>
                  <a:cubicBezTo>
                    <a:pt x="584200" y="2729230"/>
                    <a:pt x="574040" y="2754630"/>
                    <a:pt x="560070" y="2768600"/>
                  </a:cubicBezTo>
                  <a:cubicBezTo>
                    <a:pt x="546100" y="2783840"/>
                    <a:pt x="519430" y="2794000"/>
                    <a:pt x="501650" y="2796540"/>
                  </a:cubicBezTo>
                  <a:cubicBezTo>
                    <a:pt x="486410" y="2799080"/>
                    <a:pt x="463550" y="2800350"/>
                    <a:pt x="458470" y="2790190"/>
                  </a:cubicBezTo>
                  <a:cubicBezTo>
                    <a:pt x="447040" y="2768600"/>
                    <a:pt x="502920" y="2630170"/>
                    <a:pt x="528320" y="2625090"/>
                  </a:cubicBezTo>
                  <a:cubicBezTo>
                    <a:pt x="543560" y="2622550"/>
                    <a:pt x="566420" y="2654300"/>
                    <a:pt x="575310" y="2670810"/>
                  </a:cubicBezTo>
                  <a:cubicBezTo>
                    <a:pt x="581660" y="2683510"/>
                    <a:pt x="585470" y="2698750"/>
                    <a:pt x="582930" y="2712720"/>
                  </a:cubicBezTo>
                  <a:cubicBezTo>
                    <a:pt x="581660" y="2731770"/>
                    <a:pt x="570230" y="2758440"/>
                    <a:pt x="557530" y="2772410"/>
                  </a:cubicBezTo>
                  <a:cubicBezTo>
                    <a:pt x="548640" y="2783840"/>
                    <a:pt x="535940" y="2792730"/>
                    <a:pt x="520700" y="2796540"/>
                  </a:cubicBezTo>
                  <a:cubicBezTo>
                    <a:pt x="502920" y="2800350"/>
                    <a:pt x="478790" y="2804160"/>
                    <a:pt x="455930" y="2794000"/>
                  </a:cubicBezTo>
                  <a:cubicBezTo>
                    <a:pt x="422910" y="2777490"/>
                    <a:pt x="384810" y="2726690"/>
                    <a:pt x="355600" y="2683510"/>
                  </a:cubicBezTo>
                  <a:cubicBezTo>
                    <a:pt x="322580" y="2635250"/>
                    <a:pt x="285750" y="2564130"/>
                    <a:pt x="271780" y="2515870"/>
                  </a:cubicBezTo>
                  <a:cubicBezTo>
                    <a:pt x="262890" y="2484120"/>
                    <a:pt x="273050" y="2465070"/>
                    <a:pt x="264160" y="2432050"/>
                  </a:cubicBezTo>
                  <a:cubicBezTo>
                    <a:pt x="251460" y="2379980"/>
                    <a:pt x="201930" y="2297430"/>
                    <a:pt x="184150" y="2239010"/>
                  </a:cubicBezTo>
                  <a:cubicBezTo>
                    <a:pt x="171450" y="2194560"/>
                    <a:pt x="173990" y="2155190"/>
                    <a:pt x="162560" y="2117090"/>
                  </a:cubicBezTo>
                  <a:cubicBezTo>
                    <a:pt x="152400" y="2080260"/>
                    <a:pt x="132080" y="2057400"/>
                    <a:pt x="118110" y="2010410"/>
                  </a:cubicBezTo>
                  <a:cubicBezTo>
                    <a:pt x="91440" y="1927860"/>
                    <a:pt x="63500" y="1771650"/>
                    <a:pt x="44450" y="1653540"/>
                  </a:cubicBezTo>
                  <a:cubicBezTo>
                    <a:pt x="25400" y="1540510"/>
                    <a:pt x="8890" y="1410970"/>
                    <a:pt x="3810" y="1318260"/>
                  </a:cubicBezTo>
                  <a:cubicBezTo>
                    <a:pt x="0" y="1252220"/>
                    <a:pt x="1270" y="1216660"/>
                    <a:pt x="3810" y="1150620"/>
                  </a:cubicBezTo>
                  <a:cubicBezTo>
                    <a:pt x="8890" y="1057910"/>
                    <a:pt x="20320" y="902970"/>
                    <a:pt x="33020" y="810260"/>
                  </a:cubicBezTo>
                  <a:cubicBezTo>
                    <a:pt x="43180" y="744220"/>
                    <a:pt x="52070" y="701040"/>
                    <a:pt x="66040" y="642620"/>
                  </a:cubicBezTo>
                  <a:cubicBezTo>
                    <a:pt x="81280" y="580390"/>
                    <a:pt x="100330" y="510540"/>
                    <a:pt x="124460" y="448310"/>
                  </a:cubicBezTo>
                  <a:cubicBezTo>
                    <a:pt x="149860" y="387350"/>
                    <a:pt x="176530" y="332740"/>
                    <a:pt x="214630" y="274320"/>
                  </a:cubicBezTo>
                  <a:cubicBezTo>
                    <a:pt x="259080" y="204470"/>
                    <a:pt x="334010" y="101600"/>
                    <a:pt x="381000" y="60960"/>
                  </a:cubicBezTo>
                  <a:cubicBezTo>
                    <a:pt x="406400" y="38100"/>
                    <a:pt x="425450" y="31750"/>
                    <a:pt x="450850" y="21590"/>
                  </a:cubicBezTo>
                  <a:cubicBezTo>
                    <a:pt x="476250" y="11430"/>
                    <a:pt x="511810" y="0"/>
                    <a:pt x="535940" y="2540"/>
                  </a:cubicBezTo>
                  <a:cubicBezTo>
                    <a:pt x="554990" y="6350"/>
                    <a:pt x="572770" y="16510"/>
                    <a:pt x="584200" y="30480"/>
                  </a:cubicBezTo>
                  <a:cubicBezTo>
                    <a:pt x="595630" y="48260"/>
                    <a:pt x="604520" y="81280"/>
                    <a:pt x="598170" y="102870"/>
                  </a:cubicBezTo>
                  <a:cubicBezTo>
                    <a:pt x="591820" y="123190"/>
                    <a:pt x="547370" y="154940"/>
                    <a:pt x="547370" y="1549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775548" y="7035523"/>
            <a:ext cx="3990563" cy="2703606"/>
          </a:xfrm>
          <a:custGeom>
            <a:avLst/>
            <a:gdLst/>
            <a:ahLst/>
            <a:cxnLst/>
            <a:rect r="r" b="b" t="t" l="l"/>
            <a:pathLst>
              <a:path h="2703606" w="3990563">
                <a:moveTo>
                  <a:pt x="0" y="0"/>
                </a:moveTo>
                <a:lnTo>
                  <a:pt x="3990562" y="0"/>
                </a:lnTo>
                <a:lnTo>
                  <a:pt x="3990562" y="2703606"/>
                </a:lnTo>
                <a:lnTo>
                  <a:pt x="0" y="2703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118216" y="8935549"/>
            <a:ext cx="2286616" cy="1194757"/>
          </a:xfrm>
          <a:custGeom>
            <a:avLst/>
            <a:gdLst/>
            <a:ahLst/>
            <a:cxnLst/>
            <a:rect r="r" b="b" t="t" l="l"/>
            <a:pathLst>
              <a:path h="1194757" w="2286616">
                <a:moveTo>
                  <a:pt x="0" y="0"/>
                </a:moveTo>
                <a:lnTo>
                  <a:pt x="2286616" y="0"/>
                </a:lnTo>
                <a:lnTo>
                  <a:pt x="2286616" y="1194757"/>
                </a:lnTo>
                <a:lnTo>
                  <a:pt x="0" y="11947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804618" y="7319172"/>
            <a:ext cx="2913812" cy="1392110"/>
          </a:xfrm>
          <a:custGeom>
            <a:avLst/>
            <a:gdLst/>
            <a:ahLst/>
            <a:cxnLst/>
            <a:rect r="r" b="b" t="t" l="l"/>
            <a:pathLst>
              <a:path h="1392110" w="2913812">
                <a:moveTo>
                  <a:pt x="0" y="0"/>
                </a:moveTo>
                <a:lnTo>
                  <a:pt x="2913812" y="0"/>
                </a:lnTo>
                <a:lnTo>
                  <a:pt x="2913812" y="1392110"/>
                </a:lnTo>
                <a:lnTo>
                  <a:pt x="0" y="13921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547" t="-7831" r="0" b="-8151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047297" y="7772400"/>
            <a:ext cx="2249805" cy="1100138"/>
            <a:chOff x="0" y="0"/>
            <a:chExt cx="2999740" cy="14668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6990" y="49530"/>
              <a:ext cx="2905760" cy="1366520"/>
            </a:xfrm>
            <a:custGeom>
              <a:avLst/>
              <a:gdLst/>
              <a:ahLst/>
              <a:cxnLst/>
              <a:rect r="r" b="b" t="t" l="l"/>
              <a:pathLst>
                <a:path h="1366520" w="2905760">
                  <a:moveTo>
                    <a:pt x="11430" y="1248410"/>
                  </a:moveTo>
                  <a:cubicBezTo>
                    <a:pt x="269240" y="899160"/>
                    <a:pt x="441960" y="713740"/>
                    <a:pt x="581660" y="607060"/>
                  </a:cubicBezTo>
                  <a:cubicBezTo>
                    <a:pt x="698500" y="516890"/>
                    <a:pt x="839470" y="447040"/>
                    <a:pt x="935990" y="403860"/>
                  </a:cubicBezTo>
                  <a:cubicBezTo>
                    <a:pt x="999490" y="375920"/>
                    <a:pt x="1035050" y="365760"/>
                    <a:pt x="1098550" y="351790"/>
                  </a:cubicBezTo>
                  <a:cubicBezTo>
                    <a:pt x="1186180" y="332740"/>
                    <a:pt x="1283970" y="326390"/>
                    <a:pt x="1416050" y="317500"/>
                  </a:cubicBezTo>
                  <a:cubicBezTo>
                    <a:pt x="1629410" y="303530"/>
                    <a:pt x="2058670" y="276860"/>
                    <a:pt x="2259330" y="299720"/>
                  </a:cubicBezTo>
                  <a:cubicBezTo>
                    <a:pt x="2374900" y="312420"/>
                    <a:pt x="2462530" y="355600"/>
                    <a:pt x="2527300" y="364490"/>
                  </a:cubicBezTo>
                  <a:cubicBezTo>
                    <a:pt x="2561590" y="369570"/>
                    <a:pt x="2606040" y="358140"/>
                    <a:pt x="2609850" y="367030"/>
                  </a:cubicBezTo>
                  <a:cubicBezTo>
                    <a:pt x="2612390" y="375920"/>
                    <a:pt x="2564130" y="422910"/>
                    <a:pt x="2545080" y="416560"/>
                  </a:cubicBezTo>
                  <a:cubicBezTo>
                    <a:pt x="2510790" y="406400"/>
                    <a:pt x="2477770" y="212090"/>
                    <a:pt x="2466340" y="154940"/>
                  </a:cubicBezTo>
                  <a:cubicBezTo>
                    <a:pt x="2461260" y="128270"/>
                    <a:pt x="2458720" y="115570"/>
                    <a:pt x="2461260" y="95250"/>
                  </a:cubicBezTo>
                  <a:cubicBezTo>
                    <a:pt x="2462530" y="74930"/>
                    <a:pt x="2470150" y="49530"/>
                    <a:pt x="2480310" y="34290"/>
                  </a:cubicBezTo>
                  <a:cubicBezTo>
                    <a:pt x="2489200" y="22860"/>
                    <a:pt x="2501900" y="13970"/>
                    <a:pt x="2514600" y="8890"/>
                  </a:cubicBezTo>
                  <a:cubicBezTo>
                    <a:pt x="2527300" y="2540"/>
                    <a:pt x="2542540" y="0"/>
                    <a:pt x="2556510" y="1270"/>
                  </a:cubicBezTo>
                  <a:cubicBezTo>
                    <a:pt x="2575560" y="3810"/>
                    <a:pt x="2600960" y="13970"/>
                    <a:pt x="2614930" y="27940"/>
                  </a:cubicBezTo>
                  <a:cubicBezTo>
                    <a:pt x="2628900" y="41910"/>
                    <a:pt x="2625090" y="72390"/>
                    <a:pt x="2640330" y="86360"/>
                  </a:cubicBezTo>
                  <a:cubicBezTo>
                    <a:pt x="2655570" y="102870"/>
                    <a:pt x="2684780" y="99060"/>
                    <a:pt x="2711450" y="115570"/>
                  </a:cubicBezTo>
                  <a:cubicBezTo>
                    <a:pt x="2755900" y="142240"/>
                    <a:pt x="2842260" y="203200"/>
                    <a:pt x="2871470" y="248920"/>
                  </a:cubicBezTo>
                  <a:cubicBezTo>
                    <a:pt x="2893060" y="280670"/>
                    <a:pt x="2905760" y="314960"/>
                    <a:pt x="2900680" y="346710"/>
                  </a:cubicBezTo>
                  <a:cubicBezTo>
                    <a:pt x="2894330" y="383540"/>
                    <a:pt x="2858770" y="417830"/>
                    <a:pt x="2820670" y="454660"/>
                  </a:cubicBezTo>
                  <a:cubicBezTo>
                    <a:pt x="2767330" y="506730"/>
                    <a:pt x="2642870" y="601980"/>
                    <a:pt x="2590800" y="613410"/>
                  </a:cubicBezTo>
                  <a:cubicBezTo>
                    <a:pt x="2566670" y="618490"/>
                    <a:pt x="2550160" y="612140"/>
                    <a:pt x="2534920" y="603250"/>
                  </a:cubicBezTo>
                  <a:cubicBezTo>
                    <a:pt x="2518410" y="594360"/>
                    <a:pt x="2503170" y="577850"/>
                    <a:pt x="2495550" y="561340"/>
                  </a:cubicBezTo>
                  <a:cubicBezTo>
                    <a:pt x="2489200" y="544830"/>
                    <a:pt x="2486660" y="521970"/>
                    <a:pt x="2490470" y="504190"/>
                  </a:cubicBezTo>
                  <a:cubicBezTo>
                    <a:pt x="2495550" y="486410"/>
                    <a:pt x="2506980" y="467360"/>
                    <a:pt x="2520950" y="455930"/>
                  </a:cubicBezTo>
                  <a:cubicBezTo>
                    <a:pt x="2534920" y="444500"/>
                    <a:pt x="2556510" y="435610"/>
                    <a:pt x="2574290" y="435610"/>
                  </a:cubicBezTo>
                  <a:cubicBezTo>
                    <a:pt x="2592070" y="434340"/>
                    <a:pt x="2614930" y="439420"/>
                    <a:pt x="2628900" y="450850"/>
                  </a:cubicBezTo>
                  <a:cubicBezTo>
                    <a:pt x="2646680" y="466090"/>
                    <a:pt x="2667000" y="501650"/>
                    <a:pt x="2667000" y="525780"/>
                  </a:cubicBezTo>
                  <a:cubicBezTo>
                    <a:pt x="2667000" y="551180"/>
                    <a:pt x="2645410" y="585470"/>
                    <a:pt x="2626360" y="599440"/>
                  </a:cubicBezTo>
                  <a:cubicBezTo>
                    <a:pt x="2612390" y="610870"/>
                    <a:pt x="2589530" y="614680"/>
                    <a:pt x="2571750" y="613410"/>
                  </a:cubicBezTo>
                  <a:cubicBezTo>
                    <a:pt x="2553970" y="612140"/>
                    <a:pt x="2532380" y="605790"/>
                    <a:pt x="2518410" y="591820"/>
                  </a:cubicBezTo>
                  <a:cubicBezTo>
                    <a:pt x="2503170" y="575310"/>
                    <a:pt x="2487930" y="537210"/>
                    <a:pt x="2489200" y="514350"/>
                  </a:cubicBezTo>
                  <a:cubicBezTo>
                    <a:pt x="2490470" y="494030"/>
                    <a:pt x="2500630" y="480060"/>
                    <a:pt x="2513330" y="462280"/>
                  </a:cubicBezTo>
                  <a:cubicBezTo>
                    <a:pt x="2533650" y="436880"/>
                    <a:pt x="2576830" y="407670"/>
                    <a:pt x="2608580" y="387350"/>
                  </a:cubicBezTo>
                  <a:cubicBezTo>
                    <a:pt x="2639060" y="368300"/>
                    <a:pt x="2697480" y="365760"/>
                    <a:pt x="2700020" y="344170"/>
                  </a:cubicBezTo>
                  <a:cubicBezTo>
                    <a:pt x="2705100" y="307340"/>
                    <a:pt x="2543810" y="223520"/>
                    <a:pt x="2504440" y="175260"/>
                  </a:cubicBezTo>
                  <a:cubicBezTo>
                    <a:pt x="2480310" y="146050"/>
                    <a:pt x="2463800" y="118110"/>
                    <a:pt x="2461260" y="95250"/>
                  </a:cubicBezTo>
                  <a:cubicBezTo>
                    <a:pt x="2458720" y="80010"/>
                    <a:pt x="2461260" y="66040"/>
                    <a:pt x="2468880" y="53340"/>
                  </a:cubicBezTo>
                  <a:cubicBezTo>
                    <a:pt x="2477770" y="36830"/>
                    <a:pt x="2496820" y="16510"/>
                    <a:pt x="2514600" y="8890"/>
                  </a:cubicBezTo>
                  <a:cubicBezTo>
                    <a:pt x="2532380" y="1270"/>
                    <a:pt x="2559050" y="0"/>
                    <a:pt x="2578100" y="5080"/>
                  </a:cubicBezTo>
                  <a:cubicBezTo>
                    <a:pt x="2597150" y="11430"/>
                    <a:pt x="2618740" y="29210"/>
                    <a:pt x="2627630" y="45720"/>
                  </a:cubicBezTo>
                  <a:cubicBezTo>
                    <a:pt x="2636520" y="60960"/>
                    <a:pt x="2627630" y="74930"/>
                    <a:pt x="2632710" y="100330"/>
                  </a:cubicBezTo>
                  <a:cubicBezTo>
                    <a:pt x="2644140" y="156210"/>
                    <a:pt x="2712720" y="300990"/>
                    <a:pt x="2721610" y="367030"/>
                  </a:cubicBezTo>
                  <a:cubicBezTo>
                    <a:pt x="2726690" y="403860"/>
                    <a:pt x="2727960" y="427990"/>
                    <a:pt x="2717800" y="454660"/>
                  </a:cubicBezTo>
                  <a:cubicBezTo>
                    <a:pt x="2706370" y="482600"/>
                    <a:pt x="2678430" y="514350"/>
                    <a:pt x="2651760" y="528320"/>
                  </a:cubicBezTo>
                  <a:cubicBezTo>
                    <a:pt x="2625090" y="542290"/>
                    <a:pt x="2590800" y="542290"/>
                    <a:pt x="2560320" y="542290"/>
                  </a:cubicBezTo>
                  <a:cubicBezTo>
                    <a:pt x="2529840" y="542290"/>
                    <a:pt x="2503170" y="535940"/>
                    <a:pt x="2467610" y="528320"/>
                  </a:cubicBezTo>
                  <a:cubicBezTo>
                    <a:pt x="2418080" y="516890"/>
                    <a:pt x="2363470" y="483870"/>
                    <a:pt x="2289810" y="472440"/>
                  </a:cubicBezTo>
                  <a:cubicBezTo>
                    <a:pt x="2172970" y="454660"/>
                    <a:pt x="1981200" y="467360"/>
                    <a:pt x="1832610" y="469900"/>
                  </a:cubicBezTo>
                  <a:cubicBezTo>
                    <a:pt x="1692910" y="472440"/>
                    <a:pt x="1551940" y="476250"/>
                    <a:pt x="1424940" y="487680"/>
                  </a:cubicBezTo>
                  <a:cubicBezTo>
                    <a:pt x="1313180" y="496570"/>
                    <a:pt x="1182370" y="514350"/>
                    <a:pt x="1109980" y="529590"/>
                  </a:cubicBezTo>
                  <a:cubicBezTo>
                    <a:pt x="1070610" y="537210"/>
                    <a:pt x="1059180" y="538480"/>
                    <a:pt x="1021080" y="554990"/>
                  </a:cubicBezTo>
                  <a:cubicBezTo>
                    <a:pt x="943610" y="586740"/>
                    <a:pt x="789940" y="660400"/>
                    <a:pt x="678180" y="744220"/>
                  </a:cubicBezTo>
                  <a:cubicBezTo>
                    <a:pt x="544830" y="843280"/>
                    <a:pt x="384810" y="1014730"/>
                    <a:pt x="285750" y="1130300"/>
                  </a:cubicBezTo>
                  <a:cubicBezTo>
                    <a:pt x="214630" y="1211580"/>
                    <a:pt x="161290" y="1325880"/>
                    <a:pt x="121920" y="1353820"/>
                  </a:cubicBezTo>
                  <a:cubicBezTo>
                    <a:pt x="107950" y="1363980"/>
                    <a:pt x="100330" y="1365250"/>
                    <a:pt x="86360" y="1366520"/>
                  </a:cubicBezTo>
                  <a:cubicBezTo>
                    <a:pt x="71120" y="1366520"/>
                    <a:pt x="46990" y="1361440"/>
                    <a:pt x="33020" y="1351280"/>
                  </a:cubicBezTo>
                  <a:cubicBezTo>
                    <a:pt x="19050" y="1341120"/>
                    <a:pt x="6350" y="1320800"/>
                    <a:pt x="3810" y="1304290"/>
                  </a:cubicBezTo>
                  <a:cubicBezTo>
                    <a:pt x="0" y="1286510"/>
                    <a:pt x="11430" y="1248410"/>
                    <a:pt x="11430" y="12484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5327332" y="8888730"/>
            <a:ext cx="2574608" cy="1072515"/>
            <a:chOff x="0" y="0"/>
            <a:chExt cx="3432810" cy="14300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6990" y="45720"/>
              <a:ext cx="3335020" cy="1334770"/>
            </a:xfrm>
            <a:custGeom>
              <a:avLst/>
              <a:gdLst/>
              <a:ahLst/>
              <a:cxnLst/>
              <a:rect r="r" b="b" t="t" l="l"/>
              <a:pathLst>
                <a:path h="1334770" w="3335020">
                  <a:moveTo>
                    <a:pt x="156210" y="55880"/>
                  </a:moveTo>
                  <a:cubicBezTo>
                    <a:pt x="260350" y="234950"/>
                    <a:pt x="369570" y="368300"/>
                    <a:pt x="429260" y="419100"/>
                  </a:cubicBezTo>
                  <a:cubicBezTo>
                    <a:pt x="462280" y="447040"/>
                    <a:pt x="480060" y="453390"/>
                    <a:pt x="518160" y="472440"/>
                  </a:cubicBezTo>
                  <a:cubicBezTo>
                    <a:pt x="581660" y="502920"/>
                    <a:pt x="683260" y="539750"/>
                    <a:pt x="779780" y="574040"/>
                  </a:cubicBezTo>
                  <a:cubicBezTo>
                    <a:pt x="897890" y="614680"/>
                    <a:pt x="1024890" y="659130"/>
                    <a:pt x="1174750" y="695960"/>
                  </a:cubicBezTo>
                  <a:cubicBezTo>
                    <a:pt x="1367790" y="744220"/>
                    <a:pt x="1640840" y="806450"/>
                    <a:pt x="1842770" y="825500"/>
                  </a:cubicBezTo>
                  <a:cubicBezTo>
                    <a:pt x="2007870" y="842010"/>
                    <a:pt x="2139950" y="821690"/>
                    <a:pt x="2294890" y="828040"/>
                  </a:cubicBezTo>
                  <a:cubicBezTo>
                    <a:pt x="2458720" y="834390"/>
                    <a:pt x="2675890" y="867410"/>
                    <a:pt x="2802890" y="867410"/>
                  </a:cubicBezTo>
                  <a:cubicBezTo>
                    <a:pt x="2876550" y="867410"/>
                    <a:pt x="2966720" y="834390"/>
                    <a:pt x="2980690" y="854710"/>
                  </a:cubicBezTo>
                  <a:cubicBezTo>
                    <a:pt x="2990850" y="868680"/>
                    <a:pt x="2959100" y="932180"/>
                    <a:pt x="2947670" y="932180"/>
                  </a:cubicBezTo>
                  <a:cubicBezTo>
                    <a:pt x="2934970" y="932180"/>
                    <a:pt x="2928620" y="873760"/>
                    <a:pt x="2910840" y="840740"/>
                  </a:cubicBezTo>
                  <a:cubicBezTo>
                    <a:pt x="2887980" y="800100"/>
                    <a:pt x="2829560" y="740410"/>
                    <a:pt x="2814320" y="707390"/>
                  </a:cubicBezTo>
                  <a:cubicBezTo>
                    <a:pt x="2806700" y="690880"/>
                    <a:pt x="2804160" y="680720"/>
                    <a:pt x="2804160" y="666750"/>
                  </a:cubicBezTo>
                  <a:cubicBezTo>
                    <a:pt x="2805430" y="647700"/>
                    <a:pt x="2815590" y="621030"/>
                    <a:pt x="2825750" y="607060"/>
                  </a:cubicBezTo>
                  <a:cubicBezTo>
                    <a:pt x="2834640" y="595630"/>
                    <a:pt x="2848610" y="588010"/>
                    <a:pt x="2861310" y="582930"/>
                  </a:cubicBezTo>
                  <a:cubicBezTo>
                    <a:pt x="2874010" y="577850"/>
                    <a:pt x="2884170" y="574040"/>
                    <a:pt x="2903220" y="577850"/>
                  </a:cubicBezTo>
                  <a:cubicBezTo>
                    <a:pt x="2946400" y="584200"/>
                    <a:pt x="3055620" y="640080"/>
                    <a:pt x="3110230" y="671830"/>
                  </a:cubicBezTo>
                  <a:cubicBezTo>
                    <a:pt x="3150870" y="694690"/>
                    <a:pt x="3178810" y="717550"/>
                    <a:pt x="3209290" y="740410"/>
                  </a:cubicBezTo>
                  <a:cubicBezTo>
                    <a:pt x="3237230" y="760730"/>
                    <a:pt x="3266440" y="777240"/>
                    <a:pt x="3284220" y="801370"/>
                  </a:cubicBezTo>
                  <a:cubicBezTo>
                    <a:pt x="3302000" y="824230"/>
                    <a:pt x="3309620" y="853440"/>
                    <a:pt x="3318510" y="878840"/>
                  </a:cubicBezTo>
                  <a:cubicBezTo>
                    <a:pt x="3326130" y="904240"/>
                    <a:pt x="3333750" y="929640"/>
                    <a:pt x="3335020" y="956310"/>
                  </a:cubicBezTo>
                  <a:cubicBezTo>
                    <a:pt x="3335020" y="988060"/>
                    <a:pt x="3328670" y="1029970"/>
                    <a:pt x="3315970" y="1057910"/>
                  </a:cubicBezTo>
                  <a:cubicBezTo>
                    <a:pt x="3303270" y="1083310"/>
                    <a:pt x="3289300" y="1099820"/>
                    <a:pt x="3261360" y="1122680"/>
                  </a:cubicBezTo>
                  <a:cubicBezTo>
                    <a:pt x="3210560" y="1163320"/>
                    <a:pt x="3094990" y="1217930"/>
                    <a:pt x="3012440" y="1253490"/>
                  </a:cubicBezTo>
                  <a:cubicBezTo>
                    <a:pt x="2936240" y="1286510"/>
                    <a:pt x="2833370" y="1334770"/>
                    <a:pt x="2783840" y="1333500"/>
                  </a:cubicBezTo>
                  <a:cubicBezTo>
                    <a:pt x="2759710" y="1333500"/>
                    <a:pt x="2744470" y="1324610"/>
                    <a:pt x="2731770" y="1313180"/>
                  </a:cubicBezTo>
                  <a:cubicBezTo>
                    <a:pt x="2717800" y="1303020"/>
                    <a:pt x="2706370" y="1283970"/>
                    <a:pt x="2702560" y="1266190"/>
                  </a:cubicBezTo>
                  <a:cubicBezTo>
                    <a:pt x="2697480" y="1249680"/>
                    <a:pt x="2700020" y="1226820"/>
                    <a:pt x="2707640" y="1210310"/>
                  </a:cubicBezTo>
                  <a:cubicBezTo>
                    <a:pt x="2713990" y="1195070"/>
                    <a:pt x="2727960" y="1177290"/>
                    <a:pt x="2745740" y="1169670"/>
                  </a:cubicBezTo>
                  <a:cubicBezTo>
                    <a:pt x="2766060" y="1160780"/>
                    <a:pt x="2805430" y="1156970"/>
                    <a:pt x="2827020" y="1168400"/>
                  </a:cubicBezTo>
                  <a:cubicBezTo>
                    <a:pt x="2848610" y="1179830"/>
                    <a:pt x="2871470" y="1211580"/>
                    <a:pt x="2874010" y="1235710"/>
                  </a:cubicBezTo>
                  <a:cubicBezTo>
                    <a:pt x="2876550" y="1259840"/>
                    <a:pt x="2862580" y="1296670"/>
                    <a:pt x="2844800" y="1311910"/>
                  </a:cubicBezTo>
                  <a:cubicBezTo>
                    <a:pt x="2827020" y="1328420"/>
                    <a:pt x="2787650" y="1334770"/>
                    <a:pt x="2764790" y="1330960"/>
                  </a:cubicBezTo>
                  <a:cubicBezTo>
                    <a:pt x="2747010" y="1327150"/>
                    <a:pt x="2729230" y="1314450"/>
                    <a:pt x="2717800" y="1300480"/>
                  </a:cubicBezTo>
                  <a:cubicBezTo>
                    <a:pt x="2707640" y="1286510"/>
                    <a:pt x="2698750" y="1266190"/>
                    <a:pt x="2700020" y="1247140"/>
                  </a:cubicBezTo>
                  <a:cubicBezTo>
                    <a:pt x="2701290" y="1224280"/>
                    <a:pt x="2710180" y="1198880"/>
                    <a:pt x="2736850" y="1174750"/>
                  </a:cubicBezTo>
                  <a:cubicBezTo>
                    <a:pt x="2799080" y="1116330"/>
                    <a:pt x="3110230" y="1057910"/>
                    <a:pt x="3157220" y="994410"/>
                  </a:cubicBezTo>
                  <a:cubicBezTo>
                    <a:pt x="3177540" y="967740"/>
                    <a:pt x="3175000" y="933450"/>
                    <a:pt x="3166110" y="910590"/>
                  </a:cubicBezTo>
                  <a:cubicBezTo>
                    <a:pt x="3155950" y="889000"/>
                    <a:pt x="3129280" y="878840"/>
                    <a:pt x="3097530" y="861060"/>
                  </a:cubicBezTo>
                  <a:cubicBezTo>
                    <a:pt x="3040380" y="826770"/>
                    <a:pt x="2884170" y="769620"/>
                    <a:pt x="2843530" y="739140"/>
                  </a:cubicBezTo>
                  <a:cubicBezTo>
                    <a:pt x="2827020" y="726440"/>
                    <a:pt x="2820670" y="721360"/>
                    <a:pt x="2814320" y="707390"/>
                  </a:cubicBezTo>
                  <a:cubicBezTo>
                    <a:pt x="2806700" y="690880"/>
                    <a:pt x="2801620" y="664210"/>
                    <a:pt x="2806700" y="645160"/>
                  </a:cubicBezTo>
                  <a:cubicBezTo>
                    <a:pt x="2811780" y="626110"/>
                    <a:pt x="2825750" y="604520"/>
                    <a:pt x="2842260" y="593090"/>
                  </a:cubicBezTo>
                  <a:cubicBezTo>
                    <a:pt x="2857500" y="581660"/>
                    <a:pt x="2884170" y="576580"/>
                    <a:pt x="2903220" y="577850"/>
                  </a:cubicBezTo>
                  <a:cubicBezTo>
                    <a:pt x="2919730" y="577850"/>
                    <a:pt x="2934970" y="580390"/>
                    <a:pt x="2952750" y="593090"/>
                  </a:cubicBezTo>
                  <a:cubicBezTo>
                    <a:pt x="2987040" y="621030"/>
                    <a:pt x="3041650" y="721360"/>
                    <a:pt x="3069590" y="770890"/>
                  </a:cubicBezTo>
                  <a:cubicBezTo>
                    <a:pt x="3088640" y="806450"/>
                    <a:pt x="3102610" y="830580"/>
                    <a:pt x="3108960" y="863600"/>
                  </a:cubicBezTo>
                  <a:cubicBezTo>
                    <a:pt x="3115310" y="899160"/>
                    <a:pt x="3124200" y="953770"/>
                    <a:pt x="3105150" y="979170"/>
                  </a:cubicBezTo>
                  <a:cubicBezTo>
                    <a:pt x="3084830" y="1007110"/>
                    <a:pt x="3025140" y="1012190"/>
                    <a:pt x="2985770" y="1022350"/>
                  </a:cubicBezTo>
                  <a:cubicBezTo>
                    <a:pt x="2947670" y="1032510"/>
                    <a:pt x="2926080" y="1038860"/>
                    <a:pt x="2874010" y="1040130"/>
                  </a:cubicBezTo>
                  <a:cubicBezTo>
                    <a:pt x="2755900" y="1046480"/>
                    <a:pt x="2472690" y="1005840"/>
                    <a:pt x="2294890" y="998220"/>
                  </a:cubicBezTo>
                  <a:cubicBezTo>
                    <a:pt x="2143760" y="993140"/>
                    <a:pt x="1992630" y="1005840"/>
                    <a:pt x="1875790" y="996950"/>
                  </a:cubicBezTo>
                  <a:cubicBezTo>
                    <a:pt x="1789430" y="990600"/>
                    <a:pt x="1748790" y="982980"/>
                    <a:pt x="1653540" y="966470"/>
                  </a:cubicBezTo>
                  <a:cubicBezTo>
                    <a:pt x="1482090" y="935990"/>
                    <a:pt x="1146810" y="876300"/>
                    <a:pt x="934720" y="812800"/>
                  </a:cubicBezTo>
                  <a:cubicBezTo>
                    <a:pt x="756920" y="760730"/>
                    <a:pt x="553720" y="673100"/>
                    <a:pt x="457200" y="628650"/>
                  </a:cubicBezTo>
                  <a:cubicBezTo>
                    <a:pt x="414020" y="609600"/>
                    <a:pt x="393700" y="600710"/>
                    <a:pt x="364490" y="580390"/>
                  </a:cubicBezTo>
                  <a:cubicBezTo>
                    <a:pt x="335280" y="561340"/>
                    <a:pt x="313690" y="543560"/>
                    <a:pt x="281940" y="509270"/>
                  </a:cubicBezTo>
                  <a:cubicBezTo>
                    <a:pt x="224790" y="449580"/>
                    <a:pt x="114300" y="302260"/>
                    <a:pt x="69850" y="237490"/>
                  </a:cubicBezTo>
                  <a:cubicBezTo>
                    <a:pt x="46990" y="203200"/>
                    <a:pt x="34290" y="184150"/>
                    <a:pt x="24130" y="154940"/>
                  </a:cubicBezTo>
                  <a:cubicBezTo>
                    <a:pt x="12700" y="127000"/>
                    <a:pt x="0" y="92710"/>
                    <a:pt x="3810" y="68580"/>
                  </a:cubicBezTo>
                  <a:cubicBezTo>
                    <a:pt x="7620" y="49530"/>
                    <a:pt x="17780" y="30480"/>
                    <a:pt x="31750" y="20320"/>
                  </a:cubicBezTo>
                  <a:cubicBezTo>
                    <a:pt x="48260" y="7620"/>
                    <a:pt x="82550" y="0"/>
                    <a:pt x="102870" y="5080"/>
                  </a:cubicBezTo>
                  <a:cubicBezTo>
                    <a:pt x="124460" y="11430"/>
                    <a:pt x="156210" y="55880"/>
                    <a:pt x="156210" y="558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72804" y="154480"/>
            <a:ext cx="6145566" cy="5832701"/>
          </a:xfrm>
          <a:custGeom>
            <a:avLst/>
            <a:gdLst/>
            <a:ahLst/>
            <a:cxnLst/>
            <a:rect r="r" b="b" t="t" l="l"/>
            <a:pathLst>
              <a:path h="5832701" w="6145566">
                <a:moveTo>
                  <a:pt x="0" y="0"/>
                </a:moveTo>
                <a:lnTo>
                  <a:pt x="6145566" y="0"/>
                </a:lnTo>
                <a:lnTo>
                  <a:pt x="6145566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05885" y="728979"/>
            <a:ext cx="7944064" cy="194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GLOBAL MARKET HIGHLIGHTS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85079" y="2512099"/>
            <a:ext cx="11957599" cy="642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1"/>
              </a:lnSpc>
            </a:pPr>
            <a:r>
              <a:rPr lang="en-US" sz="2121" spc="-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•Top Paying Country for Cloud Engineers: India offers the highest global salaries for Cloud Engineers.</a:t>
            </a:r>
          </a:p>
          <a:p>
            <a:pPr algn="just">
              <a:lnSpc>
                <a:spcPts val="2821"/>
              </a:lnSpc>
            </a:pPr>
          </a:p>
          <a:p>
            <a:pPr algn="just">
              <a:lnSpc>
                <a:spcPts val="2821"/>
              </a:lnSpc>
            </a:pPr>
            <a:r>
              <a:rPr lang="en-US" sz="2121" spc="-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•Lowest Global Salaries: Found in Aruba (ABW), particularly for Graphic Designers.</a:t>
            </a:r>
          </a:p>
          <a:p>
            <a:pPr algn="just">
              <a:lnSpc>
                <a:spcPts val="2821"/>
              </a:lnSpc>
            </a:pPr>
          </a:p>
          <a:p>
            <a:pPr algn="just">
              <a:lnSpc>
                <a:spcPts val="2821"/>
              </a:lnSpc>
            </a:pPr>
            <a:r>
              <a:rPr lang="en-US" sz="2121" spc="-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•Highest Average Salaries by Country: Business Development roles in the UK (GBR) show the highest average salaries.</a:t>
            </a:r>
          </a:p>
          <a:p>
            <a:pPr algn="just">
              <a:lnSpc>
                <a:spcPts val="2821"/>
              </a:lnSpc>
            </a:pPr>
          </a:p>
          <a:p>
            <a:pPr algn="just">
              <a:lnSpc>
                <a:spcPts val="2821"/>
              </a:lnSpc>
            </a:pPr>
            <a:r>
              <a:rPr lang="en-US" sz="2121" spc="-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•Best Countries for Data Analysts: The United States leads, followed by Germany and the United Kingdom.</a:t>
            </a:r>
          </a:p>
          <a:p>
            <a:pPr algn="just">
              <a:lnSpc>
                <a:spcPts val="2821"/>
              </a:lnSpc>
            </a:pPr>
          </a:p>
          <a:p>
            <a:pPr algn="just">
              <a:lnSpc>
                <a:spcPts val="2821"/>
              </a:lnSpc>
            </a:pPr>
          </a:p>
          <a:p>
            <a:pPr algn="just">
              <a:lnSpc>
                <a:spcPts val="2821"/>
              </a:lnSpc>
            </a:pPr>
            <a:r>
              <a:rPr lang="en-US" sz="2121" spc="-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•Job Types: 83.63% of global jobs are Full-Time roles.</a:t>
            </a:r>
          </a:p>
          <a:p>
            <a:pPr algn="just">
              <a:lnSpc>
                <a:spcPts val="2821"/>
              </a:lnSpc>
            </a:pPr>
            <a:r>
              <a:rPr lang="en-US" sz="2121" spc="-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•Layoffs Analysis (Past 5 Years):</a:t>
            </a:r>
          </a:p>
          <a:p>
            <a:pPr algn="just">
              <a:lnSpc>
                <a:spcPts val="2821"/>
              </a:lnSpc>
            </a:pPr>
            <a:r>
              <a:rPr lang="en-US" sz="2121" spc="-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•Total layoffs: 1.4 million employees.</a:t>
            </a:r>
          </a:p>
          <a:p>
            <a:pPr algn="just">
              <a:lnSpc>
                <a:spcPts val="2821"/>
              </a:lnSpc>
            </a:pPr>
            <a:r>
              <a:rPr lang="en-US" sz="2121" spc="-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•100% company-wide layoffs: 25,170 employees (~3.4%).</a:t>
            </a:r>
          </a:p>
          <a:p>
            <a:pPr algn="just">
              <a:lnSpc>
                <a:spcPts val="2821"/>
              </a:lnSpc>
            </a:pPr>
            <a:r>
              <a:rPr lang="en-US" sz="2121" spc="-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•The majority of layoffs occurred in the USA.</a:t>
            </a:r>
          </a:p>
          <a:p>
            <a:pPr algn="just">
              <a:lnSpc>
                <a:spcPts val="282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99113" y="-855077"/>
            <a:ext cx="5777775" cy="5672724"/>
          </a:xfrm>
          <a:custGeom>
            <a:avLst/>
            <a:gdLst/>
            <a:ahLst/>
            <a:cxnLst/>
            <a:rect r="r" b="b" t="t" l="l"/>
            <a:pathLst>
              <a:path h="5672724" w="5777775">
                <a:moveTo>
                  <a:pt x="0" y="0"/>
                </a:moveTo>
                <a:lnTo>
                  <a:pt x="5777774" y="0"/>
                </a:lnTo>
                <a:lnTo>
                  <a:pt x="5777774" y="5672724"/>
                </a:lnTo>
                <a:lnTo>
                  <a:pt x="0" y="567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41395" y="8048208"/>
            <a:ext cx="10011099" cy="1474362"/>
          </a:xfrm>
          <a:custGeom>
            <a:avLst/>
            <a:gdLst/>
            <a:ahLst/>
            <a:cxnLst/>
            <a:rect r="r" b="b" t="t" l="l"/>
            <a:pathLst>
              <a:path h="1474362" w="10011099">
                <a:moveTo>
                  <a:pt x="10011100" y="0"/>
                </a:moveTo>
                <a:lnTo>
                  <a:pt x="0" y="0"/>
                </a:lnTo>
                <a:lnTo>
                  <a:pt x="0" y="1474362"/>
                </a:lnTo>
                <a:lnTo>
                  <a:pt x="10011100" y="1474362"/>
                </a:lnTo>
                <a:lnTo>
                  <a:pt x="100111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68702" y="9267825"/>
            <a:ext cx="132088" cy="13208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999517" y="9427951"/>
            <a:ext cx="132088" cy="13208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622588" y="160342"/>
            <a:ext cx="3581299" cy="3245552"/>
          </a:xfrm>
          <a:custGeom>
            <a:avLst/>
            <a:gdLst/>
            <a:ahLst/>
            <a:cxnLst/>
            <a:rect r="r" b="b" t="t" l="l"/>
            <a:pathLst>
              <a:path h="3245552" w="3581299">
                <a:moveTo>
                  <a:pt x="0" y="0"/>
                </a:moveTo>
                <a:lnTo>
                  <a:pt x="3581299" y="0"/>
                </a:lnTo>
                <a:lnTo>
                  <a:pt x="3581299" y="3245552"/>
                </a:lnTo>
                <a:lnTo>
                  <a:pt x="0" y="3245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2947" y="3745226"/>
            <a:ext cx="5652497" cy="446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•Top 10 Highest Paying Job Titles: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•Backend Developer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•Full Stack Developer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•Frontend Developer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•DevOps Engineer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•QA Engineer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•Data Engineer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•Embedded Systems Engineer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•Data Analyst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•Data Scientist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•UI/UX Designer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27456" y="190109"/>
            <a:ext cx="13882493" cy="452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1"/>
              </a:lnSpc>
            </a:pPr>
            <a:r>
              <a:rPr lang="en-US" sz="9426" b="true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EGYPTIAN TECH MARKET INSIGHTS</a:t>
            </a:r>
          </a:p>
          <a:p>
            <a:pPr algn="l">
              <a:lnSpc>
                <a:spcPts val="1131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943270" y="3735701"/>
            <a:ext cx="6319784" cy="499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•Business Focus: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•Product-Based: 61.68%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•Software Houses: 38.32%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•Business Model: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•B2B: 42.66%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•B2B &amp; B2C: 42.12%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•B2C: 15.22%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•Market Orientation: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•Global: 41.44%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•Regional: 40.9%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•Local: 17.66%</a:t>
            </a:r>
          </a:p>
          <a:p>
            <a:pPr algn="just" marL="0" indent="0" lvl="0">
              <a:lnSpc>
                <a:spcPts val="328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622588" y="3528037"/>
            <a:ext cx="6319784" cy="540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•Company Size: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•Small &amp; Medium: 35.33%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•Large &amp; Enterprise: 34.71%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•Startups: 29.96%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•Workforce Profile: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•Degree Holders: 78.94%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•Non-Degree Holders: 21.06%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•Gender: 79.62% Men, 20.38% Women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•AI Engineers require the highest number of technical skills.</a:t>
            </a:r>
          </a:p>
          <a:p>
            <a:pPr algn="just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•Top Employer on Indeed (by reviews and ratings): Accenture</a:t>
            </a:r>
          </a:p>
          <a:p>
            <a:pPr algn="just" marL="0" indent="0" lvl="0">
              <a:lnSpc>
                <a:spcPts val="32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3476" y="-4236746"/>
            <a:ext cx="10725909" cy="10530893"/>
          </a:xfrm>
          <a:custGeom>
            <a:avLst/>
            <a:gdLst/>
            <a:ahLst/>
            <a:cxnLst/>
            <a:rect r="r" b="b" t="t" l="l"/>
            <a:pathLst>
              <a:path h="10530893" w="10725909">
                <a:moveTo>
                  <a:pt x="0" y="0"/>
                </a:moveTo>
                <a:lnTo>
                  <a:pt x="10725909" y="0"/>
                </a:lnTo>
                <a:lnTo>
                  <a:pt x="10725909" y="10530892"/>
                </a:lnTo>
                <a:lnTo>
                  <a:pt x="0" y="10530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41395" y="8048208"/>
            <a:ext cx="10011099" cy="1474362"/>
          </a:xfrm>
          <a:custGeom>
            <a:avLst/>
            <a:gdLst/>
            <a:ahLst/>
            <a:cxnLst/>
            <a:rect r="r" b="b" t="t" l="l"/>
            <a:pathLst>
              <a:path h="1474362" w="10011099">
                <a:moveTo>
                  <a:pt x="10011100" y="0"/>
                </a:moveTo>
                <a:lnTo>
                  <a:pt x="0" y="0"/>
                </a:lnTo>
                <a:lnTo>
                  <a:pt x="0" y="1474362"/>
                </a:lnTo>
                <a:lnTo>
                  <a:pt x="10011100" y="1474362"/>
                </a:lnTo>
                <a:lnTo>
                  <a:pt x="100111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68702" y="9267825"/>
            <a:ext cx="132088" cy="13208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999517" y="9427951"/>
            <a:ext cx="132088" cy="13208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744634" y="5775033"/>
            <a:ext cx="7275622" cy="3785006"/>
          </a:xfrm>
          <a:custGeom>
            <a:avLst/>
            <a:gdLst/>
            <a:ahLst/>
            <a:cxnLst/>
            <a:rect r="r" b="b" t="t" l="l"/>
            <a:pathLst>
              <a:path h="3785006" w="7275622">
                <a:moveTo>
                  <a:pt x="0" y="0"/>
                </a:moveTo>
                <a:lnTo>
                  <a:pt x="7275622" y="0"/>
                </a:lnTo>
                <a:lnTo>
                  <a:pt x="7275622" y="3785006"/>
                </a:lnTo>
                <a:lnTo>
                  <a:pt x="0" y="3785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236179"/>
            <a:ext cx="7102905" cy="499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•Highest Hourly Salary: $40,000</a:t>
            </a:r>
          </a:p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•Lowest Hourly Salary: $60</a:t>
            </a:r>
          </a:p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•Average Salary: $1,130</a:t>
            </a:r>
          </a:p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•Total Job Count: 221,760 listings</a:t>
            </a:r>
          </a:p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•Peak Hiring Season: Second Quarter (Q2) of the year</a:t>
            </a:r>
          </a:p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•Top Hiring City: Dallas</a:t>
            </a:r>
          </a:p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•Dominant Sector: Healthcare Services</a:t>
            </a:r>
          </a:p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•Highest Paying Roles:</a:t>
            </a:r>
          </a:p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•1st: UI/UX Designers</a:t>
            </a:r>
          </a:p>
          <a:p>
            <a:pPr algn="just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•6th: Data Analysts</a:t>
            </a:r>
          </a:p>
          <a:p>
            <a:pPr algn="just" marL="0" indent="0" lvl="0">
              <a:lnSpc>
                <a:spcPts val="328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02947" y="923925"/>
            <a:ext cx="7296570" cy="257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5371" b="true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UNITED STATES JOB MARKET INSIGHTS</a:t>
            </a:r>
          </a:p>
          <a:p>
            <a:pPr algn="l">
              <a:lnSpc>
                <a:spcPts val="6445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096" r="0" b="2146"/>
          <a:stretch>
            <a:fillRect/>
          </a:stretch>
        </p:blipFill>
        <p:spPr>
          <a:xfrm flipH="false" flipV="false" rot="0">
            <a:off x="0" y="0"/>
            <a:ext cx="18288000" cy="10176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435"/>
            <a:ext cx="18288000" cy="10389870"/>
            <a:chOff x="0" y="0"/>
            <a:chExt cx="2833290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609663"/>
            </a:xfrm>
            <a:custGeom>
              <a:avLst/>
              <a:gdLst/>
              <a:ahLst/>
              <a:cxnLst/>
              <a:rect r="r" b="b" t="t" l="l"/>
              <a:pathLst>
                <a:path h="160966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99" t="0" r="-4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38100"/>
            <a:ext cx="18288000" cy="10325100"/>
            <a:chOff x="0" y="0"/>
            <a:chExt cx="4816593" cy="27193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19368"/>
            </a:xfrm>
            <a:custGeom>
              <a:avLst/>
              <a:gdLst/>
              <a:ahLst/>
              <a:cxnLst/>
              <a:rect r="r" b="b" t="t" l="l"/>
              <a:pathLst>
                <a:path h="27193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368"/>
                  </a:lnTo>
                  <a:lnTo>
                    <a:pt x="0" y="2719368"/>
                  </a:lnTo>
                  <a:close/>
                </a:path>
              </a:pathLst>
            </a:custGeom>
            <a:gradFill rotWithShape="true">
              <a:gsLst>
                <a:gs pos="0">
                  <a:srgbClr val="00E0FF">
                    <a:alpha val="63000"/>
                  </a:srgbClr>
                </a:gs>
                <a:gs pos="100000">
                  <a:srgbClr val="1E53A0">
                    <a:alpha val="63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2786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999289" y="2869882"/>
            <a:ext cx="8127373" cy="236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b="true" sz="13822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6972" y="2869882"/>
            <a:ext cx="5188840" cy="236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b="true" sz="13822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5400000">
            <a:off x="12463859" y="1069327"/>
            <a:ext cx="4100754" cy="8750990"/>
            <a:chOff x="0" y="0"/>
            <a:chExt cx="1080034" cy="23047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0034" cy="2304787"/>
            </a:xfrm>
            <a:custGeom>
              <a:avLst/>
              <a:gdLst/>
              <a:ahLst/>
              <a:cxnLst/>
              <a:rect r="r" b="b" t="t" l="l"/>
              <a:pathLst>
                <a:path h="2304787" w="1080034">
                  <a:moveTo>
                    <a:pt x="0" y="0"/>
                  </a:moveTo>
                  <a:lnTo>
                    <a:pt x="1080034" y="0"/>
                  </a:lnTo>
                  <a:lnTo>
                    <a:pt x="1080034" y="2304787"/>
                  </a:lnTo>
                  <a:lnTo>
                    <a:pt x="0" y="2304787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80034" cy="236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29897" y="3394445"/>
            <a:ext cx="7518357" cy="4031472"/>
            <a:chOff x="0" y="0"/>
            <a:chExt cx="1652310" cy="885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2310" cy="885997"/>
            </a:xfrm>
            <a:custGeom>
              <a:avLst/>
              <a:gdLst/>
              <a:ahLst/>
              <a:cxnLst/>
              <a:rect r="r" b="b" t="t" l="l"/>
              <a:pathLst>
                <a:path h="885997" w="1652310">
                  <a:moveTo>
                    <a:pt x="0" y="0"/>
                  </a:moveTo>
                  <a:lnTo>
                    <a:pt x="1652310" y="0"/>
                  </a:lnTo>
                  <a:lnTo>
                    <a:pt x="1652310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184" t="0" r="-1184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24599" y="731452"/>
            <a:ext cx="166255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8721" y="733665"/>
            <a:ext cx="1907082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96344" y="733665"/>
            <a:ext cx="1589190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05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29929" y="731452"/>
            <a:ext cx="2224975" cy="3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149" y="3067103"/>
            <a:ext cx="8188898" cy="13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OUR MISSION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446754" y="4493897"/>
            <a:ext cx="8244142" cy="124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6"/>
              </a:lnSpc>
            </a:pPr>
            <a:r>
              <a:rPr lang="en-US" sz="2433" spc="-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an end-to-end pipeline from scraping to insights to illuminate where the market really is.</a:t>
            </a:r>
          </a:p>
          <a:p>
            <a:pPr algn="just">
              <a:lnSpc>
                <a:spcPts val="323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435"/>
            <a:ext cx="18288000" cy="10389870"/>
            <a:chOff x="0" y="0"/>
            <a:chExt cx="2833290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609663"/>
            </a:xfrm>
            <a:custGeom>
              <a:avLst/>
              <a:gdLst/>
              <a:ahLst/>
              <a:cxnLst/>
              <a:rect r="r" b="b" t="t" l="l"/>
              <a:pathLst>
                <a:path h="160966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99" t="0" r="-4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38100"/>
            <a:ext cx="18288000" cy="10325100"/>
            <a:chOff x="0" y="0"/>
            <a:chExt cx="4816593" cy="27193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19368"/>
            </a:xfrm>
            <a:custGeom>
              <a:avLst/>
              <a:gdLst/>
              <a:ahLst/>
              <a:cxnLst/>
              <a:rect r="r" b="b" t="t" l="l"/>
              <a:pathLst>
                <a:path h="27193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368"/>
                  </a:lnTo>
                  <a:lnTo>
                    <a:pt x="0" y="2719368"/>
                  </a:lnTo>
                  <a:close/>
                </a:path>
              </a:pathLst>
            </a:custGeom>
            <a:gradFill rotWithShape="true">
              <a:gsLst>
                <a:gs pos="0">
                  <a:srgbClr val="00E0FF">
                    <a:alpha val="63000"/>
                  </a:srgbClr>
                </a:gs>
                <a:gs pos="100000">
                  <a:srgbClr val="1E53A0">
                    <a:alpha val="63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2786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Page 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00993" y="1947857"/>
            <a:ext cx="12959601" cy="4843651"/>
          </a:xfrm>
          <a:custGeom>
            <a:avLst/>
            <a:gdLst/>
            <a:ahLst/>
            <a:cxnLst/>
            <a:rect r="r" b="b" t="t" l="l"/>
            <a:pathLst>
              <a:path h="4843651" w="12959601">
                <a:moveTo>
                  <a:pt x="0" y="0"/>
                </a:moveTo>
                <a:lnTo>
                  <a:pt x="12959601" y="0"/>
                </a:lnTo>
                <a:lnTo>
                  <a:pt x="12959601" y="4843651"/>
                </a:lnTo>
                <a:lnTo>
                  <a:pt x="0" y="4843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389870"/>
            <a:chOff x="0" y="0"/>
            <a:chExt cx="2833290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609663"/>
            </a:xfrm>
            <a:custGeom>
              <a:avLst/>
              <a:gdLst/>
              <a:ahLst/>
              <a:cxnLst/>
              <a:rect r="r" b="b" t="t" l="l"/>
              <a:pathLst>
                <a:path h="160966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99" t="0" r="-49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27658" y="6023999"/>
            <a:ext cx="5387924" cy="3046626"/>
          </a:xfrm>
          <a:custGeom>
            <a:avLst/>
            <a:gdLst/>
            <a:ahLst/>
            <a:cxnLst/>
            <a:rect r="r" b="b" t="t" l="l"/>
            <a:pathLst>
              <a:path h="3046626" w="5387924">
                <a:moveTo>
                  <a:pt x="0" y="0"/>
                </a:moveTo>
                <a:lnTo>
                  <a:pt x="5387923" y="0"/>
                </a:lnTo>
                <a:lnTo>
                  <a:pt x="5387923" y="3046626"/>
                </a:lnTo>
                <a:lnTo>
                  <a:pt x="0" y="304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21619" y="7017135"/>
            <a:ext cx="15980495" cy="186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b="true" sz="2667" i="true" spc="5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•Gl</a:t>
            </a:r>
            <a:r>
              <a:rPr lang="en-US" b="true" sz="2667" i="true" spc="5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obal freelancing vs. traditional jobs</a:t>
            </a:r>
          </a:p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b="true" sz="2667" i="true" spc="5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•Developed (USA, Europe) vs. emerging markets (Egypt, India)</a:t>
            </a:r>
          </a:p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b="true" sz="2667" i="true" spc="5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•Hiring &amp; layoffs in one place</a:t>
            </a:r>
          </a:p>
          <a:p>
            <a:pPr algn="ctr">
              <a:lnSpc>
                <a:spcPts val="373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32109" y="609536"/>
            <a:ext cx="5488421" cy="93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9"/>
              </a:lnSpc>
            </a:pPr>
            <a:r>
              <a:rPr lang="en-US" b="true" sz="2773" spc="-77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Job boards &amp; freelancing</a:t>
            </a:r>
          </a:p>
          <a:p>
            <a:pPr algn="just">
              <a:lnSpc>
                <a:spcPts val="36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51942" y="1957271"/>
            <a:ext cx="4848755" cy="27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737" spc="-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2737" spc="-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Upw</a:t>
            </a:r>
            <a:r>
              <a:rPr lang="en-US" sz="2737" spc="-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ork</a:t>
            </a:r>
          </a:p>
          <a:p>
            <a:pPr algn="just">
              <a:lnSpc>
                <a:spcPts val="3640"/>
              </a:lnSpc>
            </a:pPr>
            <a:r>
              <a:rPr lang="en-US" sz="2737" spc="-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•Wuzzuf</a:t>
            </a:r>
          </a:p>
          <a:p>
            <a:pPr algn="just">
              <a:lnSpc>
                <a:spcPts val="3640"/>
              </a:lnSpc>
            </a:pPr>
            <a:r>
              <a:rPr lang="en-US" sz="2737" spc="-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•Indeed</a:t>
            </a:r>
          </a:p>
          <a:p>
            <a:pPr algn="just">
              <a:lnSpc>
                <a:spcPts val="3640"/>
              </a:lnSpc>
            </a:pPr>
            <a:r>
              <a:rPr lang="en-US" sz="2737" spc="-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•RemoteOK</a:t>
            </a:r>
          </a:p>
          <a:p>
            <a:pPr algn="just">
              <a:lnSpc>
                <a:spcPts val="3640"/>
              </a:lnSpc>
            </a:pPr>
            <a:r>
              <a:rPr lang="en-US" sz="2737" spc="-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•Monster.com</a:t>
            </a:r>
          </a:p>
          <a:p>
            <a:pPr algn="just">
              <a:lnSpc>
                <a:spcPts val="36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466819" y="665084"/>
            <a:ext cx="5335957" cy="906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6"/>
              </a:lnSpc>
            </a:pPr>
            <a:r>
              <a:rPr lang="en-US" b="true" sz="2696" spc="-75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Layoffs tracker</a:t>
            </a:r>
          </a:p>
          <a:p>
            <a:pPr algn="just">
              <a:lnSpc>
                <a:spcPts val="358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466819" y="1929905"/>
            <a:ext cx="4332119" cy="83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2"/>
              </a:lnSpc>
            </a:pPr>
            <a:r>
              <a:rPr lang="en-US" sz="2445" spc="-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TechLayoffs dataset</a:t>
            </a:r>
          </a:p>
          <a:p>
            <a:pPr algn="just">
              <a:lnSpc>
                <a:spcPts val="325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416298" y="684134"/>
            <a:ext cx="4550999" cy="7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8"/>
              </a:lnSpc>
            </a:pPr>
            <a:r>
              <a:rPr lang="en-US" b="true" sz="2299" spc="-64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Regional specialist</a:t>
            </a:r>
          </a:p>
          <a:p>
            <a:pPr algn="just">
              <a:lnSpc>
                <a:spcPts val="305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416298" y="1976321"/>
            <a:ext cx="4680818" cy="40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6"/>
              </a:lnSpc>
            </a:pPr>
            <a:r>
              <a:rPr lang="en-US" sz="2335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EgyTech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9365" y="5887238"/>
            <a:ext cx="4915865" cy="42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4"/>
              </a:lnSpc>
            </a:pPr>
            <a:r>
              <a:rPr lang="en-US" b="true" sz="2484" spc="-69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These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2712">
            <a:off x="-1710092" y="156469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8" y="0"/>
                </a:lnTo>
                <a:lnTo>
                  <a:pt x="10210558" y="9690749"/>
                </a:lnTo>
                <a:lnTo>
                  <a:pt x="0" y="969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-2600533" y="2084602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10" y="0"/>
                </a:lnTo>
                <a:lnTo>
                  <a:pt x="4001810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182712">
            <a:off x="-9792649" y="-643344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9" y="0"/>
                </a:lnTo>
                <a:lnTo>
                  <a:pt x="10210559" y="9690748"/>
                </a:lnTo>
                <a:lnTo>
                  <a:pt x="0" y="9690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94168" y="2352212"/>
            <a:ext cx="10618841" cy="5582577"/>
            <a:chOff x="0" y="0"/>
            <a:chExt cx="1574699" cy="827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4699" cy="827857"/>
            </a:xfrm>
            <a:custGeom>
              <a:avLst/>
              <a:gdLst/>
              <a:ahLst/>
              <a:cxnLst/>
              <a:rect r="r" b="b" t="t" l="l"/>
              <a:pathLst>
                <a:path h="827857" w="1574699">
                  <a:moveTo>
                    <a:pt x="0" y="0"/>
                  </a:moveTo>
                  <a:lnTo>
                    <a:pt x="1574699" y="0"/>
                  </a:lnTo>
                  <a:lnTo>
                    <a:pt x="1574699" y="827857"/>
                  </a:lnTo>
                  <a:lnTo>
                    <a:pt x="0" y="827857"/>
                  </a:lnTo>
                  <a:close/>
                </a:path>
              </a:pathLst>
            </a:custGeom>
            <a:blipFill>
              <a:blip r:embed="rId6"/>
              <a:stretch>
                <a:fillRect l="0" t="-3497" r="0" b="-349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3643372" y="1410741"/>
            <a:ext cx="10709002" cy="5582577"/>
            <a:chOff x="0" y="0"/>
            <a:chExt cx="1588070" cy="8278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8070" cy="827857"/>
            </a:xfrm>
            <a:custGeom>
              <a:avLst/>
              <a:gdLst/>
              <a:ahLst/>
              <a:cxnLst/>
              <a:rect r="r" b="b" t="t" l="l"/>
              <a:pathLst>
                <a:path h="827857" w="1588070">
                  <a:moveTo>
                    <a:pt x="0" y="0"/>
                  </a:moveTo>
                  <a:lnTo>
                    <a:pt x="1588070" y="0"/>
                  </a:lnTo>
                  <a:lnTo>
                    <a:pt x="1588070" y="827857"/>
                  </a:lnTo>
                  <a:lnTo>
                    <a:pt x="0" y="827857"/>
                  </a:lnTo>
                  <a:close/>
                </a:path>
              </a:pathLst>
            </a:custGeom>
            <a:blipFill>
              <a:blip r:embed="rId6"/>
              <a:stretch>
                <a:fillRect l="0" t="-3951" r="0" b="-395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75255" y="2084602"/>
            <a:ext cx="7340885" cy="4378067"/>
            <a:chOff x="0" y="0"/>
            <a:chExt cx="1413645" cy="8430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3645" cy="843091"/>
            </a:xfrm>
            <a:custGeom>
              <a:avLst/>
              <a:gdLst/>
              <a:ahLst/>
              <a:cxnLst/>
              <a:rect r="r" b="b" t="t" l="l"/>
              <a:pathLst>
                <a:path h="843091" w="1413645">
                  <a:moveTo>
                    <a:pt x="0" y="0"/>
                  </a:moveTo>
                  <a:lnTo>
                    <a:pt x="1413645" y="0"/>
                  </a:lnTo>
                  <a:lnTo>
                    <a:pt x="1413645" y="843091"/>
                  </a:lnTo>
                  <a:lnTo>
                    <a:pt x="0" y="843091"/>
                  </a:lnTo>
                  <a:close/>
                </a:path>
              </a:pathLst>
            </a:custGeom>
            <a:blipFill>
              <a:blip r:embed="rId7"/>
              <a:stretch>
                <a:fillRect l="-4465" t="0" r="-446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61654" y="517411"/>
            <a:ext cx="11712689" cy="128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4"/>
              </a:lnSpc>
            </a:pPr>
            <a:r>
              <a:rPr lang="en-US" sz="5316">
                <a:solidFill>
                  <a:srgbClr val="00FFFF"/>
                </a:solidFill>
                <a:latin typeface="RoxboroughCF"/>
                <a:ea typeface="RoxboroughCF"/>
                <a:cs typeface="RoxboroughCF"/>
                <a:sym typeface="RoxboroughCF"/>
              </a:rPr>
              <a:t>EGYTECH (HTTPS://EGYTECH.FYI)</a:t>
            </a:r>
          </a:p>
          <a:p>
            <a:pPr algn="just">
              <a:lnSpc>
                <a:spcPts val="4944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8659983" y="2651103"/>
            <a:ext cx="9887212" cy="4984794"/>
            <a:chOff x="0" y="0"/>
            <a:chExt cx="1672249" cy="8430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72249" cy="843091"/>
            </a:xfrm>
            <a:custGeom>
              <a:avLst/>
              <a:gdLst/>
              <a:ahLst/>
              <a:cxnLst/>
              <a:rect r="r" b="b" t="t" l="l"/>
              <a:pathLst>
                <a:path h="843091" w="1672249">
                  <a:moveTo>
                    <a:pt x="0" y="0"/>
                  </a:moveTo>
                  <a:lnTo>
                    <a:pt x="1672249" y="0"/>
                  </a:lnTo>
                  <a:lnTo>
                    <a:pt x="1672249" y="843091"/>
                  </a:lnTo>
                  <a:lnTo>
                    <a:pt x="0" y="843091"/>
                  </a:lnTo>
                  <a:close/>
                </a:path>
              </a:pathLst>
            </a:custGeom>
            <a:blipFill>
              <a:blip r:embed="rId8"/>
              <a:stretch>
                <a:fillRect l="-2654" t="0" r="-2654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2712">
            <a:off x="-1710092" y="156469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8" y="0"/>
                </a:lnTo>
                <a:lnTo>
                  <a:pt x="10210558" y="9690749"/>
                </a:lnTo>
                <a:lnTo>
                  <a:pt x="0" y="969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11" y="987742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-2600533" y="2084602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10" y="0"/>
                </a:lnTo>
                <a:lnTo>
                  <a:pt x="4001810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182712">
            <a:off x="-9792649" y="-643344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9" y="0"/>
                </a:lnTo>
                <a:lnTo>
                  <a:pt x="10210559" y="9690748"/>
                </a:lnTo>
                <a:lnTo>
                  <a:pt x="0" y="9690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14941" y="-702479"/>
            <a:ext cx="9661425" cy="6422166"/>
            <a:chOff x="0" y="0"/>
            <a:chExt cx="1432721" cy="952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2721" cy="952362"/>
            </a:xfrm>
            <a:custGeom>
              <a:avLst/>
              <a:gdLst/>
              <a:ahLst/>
              <a:cxnLst/>
              <a:rect r="r" b="b" t="t" l="l"/>
              <a:pathLst>
                <a:path h="952362" w="1432721">
                  <a:moveTo>
                    <a:pt x="0" y="0"/>
                  </a:moveTo>
                  <a:lnTo>
                    <a:pt x="1432721" y="0"/>
                  </a:lnTo>
                  <a:lnTo>
                    <a:pt x="1432721" y="952362"/>
                  </a:lnTo>
                  <a:lnTo>
                    <a:pt x="0" y="952362"/>
                  </a:lnTo>
                  <a:close/>
                </a:path>
              </a:pathLst>
            </a:custGeom>
            <a:blipFill>
              <a:blip r:embed="rId6"/>
              <a:stretch>
                <a:fillRect l="-9086" t="0" r="-908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3953224" y="0"/>
            <a:ext cx="9725568" cy="5582577"/>
            <a:chOff x="0" y="0"/>
            <a:chExt cx="1442233" cy="8278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233" cy="827857"/>
            </a:xfrm>
            <a:custGeom>
              <a:avLst/>
              <a:gdLst/>
              <a:ahLst/>
              <a:cxnLst/>
              <a:rect r="r" b="b" t="t" l="l"/>
              <a:pathLst>
                <a:path h="827857" w="1442233">
                  <a:moveTo>
                    <a:pt x="0" y="0"/>
                  </a:moveTo>
                  <a:lnTo>
                    <a:pt x="1442233" y="0"/>
                  </a:lnTo>
                  <a:lnTo>
                    <a:pt x="1442233" y="827857"/>
                  </a:lnTo>
                  <a:lnTo>
                    <a:pt x="0" y="827857"/>
                  </a:lnTo>
                  <a:close/>
                </a:path>
              </a:pathLst>
            </a:custGeom>
            <a:blipFill>
              <a:blip r:embed="rId6"/>
              <a:stretch>
                <a:fillRect l="-1023" t="0" r="-102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5139866" cy="5582577"/>
            <a:chOff x="0" y="0"/>
            <a:chExt cx="989792" cy="10750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9792" cy="1075045"/>
            </a:xfrm>
            <a:custGeom>
              <a:avLst/>
              <a:gdLst/>
              <a:ahLst/>
              <a:cxnLst/>
              <a:rect r="r" b="b" t="t" l="l"/>
              <a:pathLst>
                <a:path h="1075045" w="989792">
                  <a:moveTo>
                    <a:pt x="0" y="0"/>
                  </a:moveTo>
                  <a:lnTo>
                    <a:pt x="989792" y="0"/>
                  </a:lnTo>
                  <a:lnTo>
                    <a:pt x="989792" y="1075045"/>
                  </a:lnTo>
                  <a:lnTo>
                    <a:pt x="0" y="1075045"/>
                  </a:lnTo>
                  <a:close/>
                </a:path>
              </a:pathLst>
            </a:custGeom>
            <a:blipFill>
              <a:blip r:embed="rId7"/>
              <a:stretch>
                <a:fillRect l="-64" t="0" r="-96402" b="-174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148640" y="-849400"/>
            <a:ext cx="5998870" cy="6569087"/>
            <a:chOff x="0" y="0"/>
            <a:chExt cx="928092" cy="10163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8092" cy="1016311"/>
            </a:xfrm>
            <a:custGeom>
              <a:avLst/>
              <a:gdLst/>
              <a:ahLst/>
              <a:cxnLst/>
              <a:rect r="r" b="b" t="t" l="l"/>
              <a:pathLst>
                <a:path h="1016311" w="928092">
                  <a:moveTo>
                    <a:pt x="0" y="0"/>
                  </a:moveTo>
                  <a:lnTo>
                    <a:pt x="928092" y="0"/>
                  </a:lnTo>
                  <a:lnTo>
                    <a:pt x="928092" y="1016311"/>
                  </a:lnTo>
                  <a:lnTo>
                    <a:pt x="0" y="1016311"/>
                  </a:lnTo>
                  <a:close/>
                </a:path>
              </a:pathLst>
            </a:custGeom>
            <a:blipFill>
              <a:blip r:embed="rId8"/>
              <a:stretch>
                <a:fillRect l="-3776" t="0" r="-9089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936493" y="-61826"/>
            <a:ext cx="5114299" cy="5937008"/>
            <a:chOff x="0" y="0"/>
            <a:chExt cx="864994" cy="10041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4994" cy="1004141"/>
            </a:xfrm>
            <a:custGeom>
              <a:avLst/>
              <a:gdLst/>
              <a:ahLst/>
              <a:cxnLst/>
              <a:rect r="r" b="b" t="t" l="l"/>
              <a:pathLst>
                <a:path h="1004141" w="864994">
                  <a:moveTo>
                    <a:pt x="0" y="0"/>
                  </a:moveTo>
                  <a:lnTo>
                    <a:pt x="864994" y="0"/>
                  </a:lnTo>
                  <a:lnTo>
                    <a:pt x="864994" y="1004141"/>
                  </a:lnTo>
                  <a:lnTo>
                    <a:pt x="0" y="1004141"/>
                  </a:lnTo>
                  <a:close/>
                </a:path>
              </a:pathLst>
            </a:custGeom>
            <a:blipFill>
              <a:blip r:embed="rId9"/>
              <a:stretch>
                <a:fillRect l="-16731" t="0" r="-8873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710551" y="6962876"/>
            <a:ext cx="9890153" cy="2933599"/>
          </a:xfrm>
          <a:custGeom>
            <a:avLst/>
            <a:gdLst/>
            <a:ahLst/>
            <a:cxnLst/>
            <a:rect r="r" b="b" t="t" l="l"/>
            <a:pathLst>
              <a:path h="2933599" w="9890153">
                <a:moveTo>
                  <a:pt x="0" y="0"/>
                </a:moveTo>
                <a:lnTo>
                  <a:pt x="9890153" y="0"/>
                </a:lnTo>
                <a:lnTo>
                  <a:pt x="9890153" y="2933599"/>
                </a:lnTo>
                <a:lnTo>
                  <a:pt x="0" y="2933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92587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08357" y="6098752"/>
            <a:ext cx="10057718" cy="110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5"/>
              </a:lnSpc>
            </a:pPr>
            <a:r>
              <a:rPr lang="en-US" sz="4565">
                <a:solidFill>
                  <a:srgbClr val="00FFFF"/>
                </a:solidFill>
                <a:latin typeface="RoxboroughCF"/>
                <a:ea typeface="RoxboroughCF"/>
                <a:cs typeface="RoxboroughCF"/>
                <a:sym typeface="RoxboroughCF"/>
              </a:rPr>
              <a:t>EGYTECH (HTTPS://EGYTECH.FYI)</a:t>
            </a:r>
          </a:p>
          <a:p>
            <a:pPr algn="just">
              <a:lnSpc>
                <a:spcPts val="424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2712">
            <a:off x="-1710092" y="156469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8" y="0"/>
                </a:lnTo>
                <a:lnTo>
                  <a:pt x="10210558" y="9690749"/>
                </a:lnTo>
                <a:lnTo>
                  <a:pt x="0" y="969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2030861" y="6380771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-2600533" y="2084602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10" y="0"/>
                </a:lnTo>
                <a:lnTo>
                  <a:pt x="4001810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182712">
            <a:off x="-9792649" y="-643344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9" y="0"/>
                </a:lnTo>
                <a:lnTo>
                  <a:pt x="10210559" y="9690748"/>
                </a:lnTo>
                <a:lnTo>
                  <a:pt x="0" y="9690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874408" y="-1288856"/>
            <a:ext cx="21406359" cy="11575856"/>
            <a:chOff x="0" y="0"/>
            <a:chExt cx="2905018" cy="15709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05018" cy="1570939"/>
            </a:xfrm>
            <a:custGeom>
              <a:avLst/>
              <a:gdLst/>
              <a:ahLst/>
              <a:cxnLst/>
              <a:rect r="r" b="b" t="t" l="l"/>
              <a:pathLst>
                <a:path h="1570939" w="2905018">
                  <a:moveTo>
                    <a:pt x="0" y="0"/>
                  </a:moveTo>
                  <a:lnTo>
                    <a:pt x="2905018" y="0"/>
                  </a:lnTo>
                  <a:lnTo>
                    <a:pt x="2905018" y="1570939"/>
                  </a:lnTo>
                  <a:lnTo>
                    <a:pt x="0" y="1570939"/>
                  </a:lnTo>
                  <a:close/>
                </a:path>
              </a:pathLst>
            </a:custGeom>
            <a:blipFill>
              <a:blip r:embed="rId6"/>
              <a:stretch>
                <a:fillRect l="0" t="-2009" r="0" b="-200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3953224" y="0"/>
            <a:ext cx="13487593" cy="5582577"/>
            <a:chOff x="0" y="0"/>
            <a:chExt cx="2000115" cy="8278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0115" cy="827857"/>
            </a:xfrm>
            <a:custGeom>
              <a:avLst/>
              <a:gdLst/>
              <a:ahLst/>
              <a:cxnLst/>
              <a:rect r="r" b="b" t="t" l="l"/>
              <a:pathLst>
                <a:path h="827857" w="2000115">
                  <a:moveTo>
                    <a:pt x="0" y="0"/>
                  </a:moveTo>
                  <a:lnTo>
                    <a:pt x="2000115" y="0"/>
                  </a:lnTo>
                  <a:lnTo>
                    <a:pt x="2000115" y="827857"/>
                  </a:lnTo>
                  <a:lnTo>
                    <a:pt x="0" y="827857"/>
                  </a:lnTo>
                  <a:close/>
                </a:path>
              </a:pathLst>
            </a:custGeom>
            <a:blipFill>
              <a:blip r:embed="rId7"/>
              <a:stretch>
                <a:fillRect l="0" t="-15836" r="0" b="-1583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120129" y="6542696"/>
            <a:ext cx="5998870" cy="5023691"/>
            <a:chOff x="0" y="0"/>
            <a:chExt cx="928092" cy="7772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8092" cy="777221"/>
            </a:xfrm>
            <a:custGeom>
              <a:avLst/>
              <a:gdLst/>
              <a:ahLst/>
              <a:cxnLst/>
              <a:rect r="r" b="b" t="t" l="l"/>
              <a:pathLst>
                <a:path h="777221" w="928092">
                  <a:moveTo>
                    <a:pt x="0" y="0"/>
                  </a:moveTo>
                  <a:lnTo>
                    <a:pt x="928092" y="0"/>
                  </a:lnTo>
                  <a:lnTo>
                    <a:pt x="928092" y="777221"/>
                  </a:lnTo>
                  <a:lnTo>
                    <a:pt x="0" y="777221"/>
                  </a:lnTo>
                  <a:close/>
                </a:path>
              </a:pathLst>
            </a:custGeom>
            <a:blipFill>
              <a:blip r:embed="rId8"/>
              <a:stretch>
                <a:fillRect l="0" t="-2630" r="-88051" b="-263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6086411"/>
            <a:ext cx="5276201" cy="4200589"/>
          </a:xfrm>
          <a:custGeom>
            <a:avLst/>
            <a:gdLst/>
            <a:ahLst/>
            <a:cxnLst/>
            <a:rect r="r" b="b" t="t" l="l"/>
            <a:pathLst>
              <a:path h="4200589" w="5276201">
                <a:moveTo>
                  <a:pt x="0" y="0"/>
                </a:moveTo>
                <a:lnTo>
                  <a:pt x="5276201" y="0"/>
                </a:lnTo>
                <a:lnTo>
                  <a:pt x="5276201" y="4200589"/>
                </a:lnTo>
                <a:lnTo>
                  <a:pt x="0" y="420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56" t="-1266" r="-6843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1128" y="-115179"/>
            <a:ext cx="6336872" cy="6356958"/>
          </a:xfrm>
          <a:custGeom>
            <a:avLst/>
            <a:gdLst/>
            <a:ahLst/>
            <a:cxnLst/>
            <a:rect r="r" b="b" t="t" l="l"/>
            <a:pathLst>
              <a:path h="6356958" w="6336872">
                <a:moveTo>
                  <a:pt x="0" y="0"/>
                </a:moveTo>
                <a:lnTo>
                  <a:pt x="6336872" y="0"/>
                </a:lnTo>
                <a:lnTo>
                  <a:pt x="633687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923" r="0" b="-59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32365" y="6843536"/>
            <a:ext cx="6118764" cy="136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8"/>
              </a:lnSpc>
            </a:pPr>
            <a:r>
              <a:rPr lang="en-US" sz="3772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WUZZUF (HTTPS://WUZZUF.NET)</a:t>
            </a:r>
          </a:p>
          <a:p>
            <a:pPr algn="just">
              <a:lnSpc>
                <a:spcPts val="350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0"/>
            <a:ext cx="17259300" cy="10581156"/>
          </a:xfrm>
          <a:custGeom>
            <a:avLst/>
            <a:gdLst/>
            <a:ahLst/>
            <a:cxnLst/>
            <a:rect r="r" b="b" t="t" l="l"/>
            <a:pathLst>
              <a:path h="10581156" w="17259300">
                <a:moveTo>
                  <a:pt x="0" y="0"/>
                </a:moveTo>
                <a:lnTo>
                  <a:pt x="17259300" y="0"/>
                </a:lnTo>
                <a:lnTo>
                  <a:pt x="17259300" y="10581156"/>
                </a:lnTo>
                <a:lnTo>
                  <a:pt x="0" y="1058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47" t="0" r="-4284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DAGu6lZHoGQ</dc:identifier>
  <dcterms:modified xsi:type="dcterms:W3CDTF">2011-08-01T06:04:30Z</dcterms:modified>
  <cp:revision>1</cp:revision>
  <dc:title>Bridging the Gap: Real-World Tech Jobs vs. Academia</dc:title>
</cp:coreProperties>
</file>